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362" r:id="rId3"/>
    <p:sldId id="366" r:id="rId4"/>
    <p:sldId id="257" r:id="rId5"/>
    <p:sldId id="258" r:id="rId6"/>
    <p:sldId id="293" r:id="rId7"/>
    <p:sldId id="259" r:id="rId8"/>
    <p:sldId id="313" r:id="rId9"/>
    <p:sldId id="260" r:id="rId10"/>
    <p:sldId id="261" r:id="rId11"/>
    <p:sldId id="262" r:id="rId12"/>
    <p:sldId id="263" r:id="rId13"/>
    <p:sldId id="264" r:id="rId14"/>
    <p:sldId id="265" r:id="rId15"/>
    <p:sldId id="367" r:id="rId16"/>
    <p:sldId id="266" r:id="rId17"/>
    <p:sldId id="323" r:id="rId18"/>
    <p:sldId id="324" r:id="rId19"/>
    <p:sldId id="325" r:id="rId20"/>
    <p:sldId id="326" r:id="rId21"/>
    <p:sldId id="327" r:id="rId22"/>
    <p:sldId id="268" r:id="rId23"/>
    <p:sldId id="269" r:id="rId24"/>
    <p:sldId id="267" r:id="rId25"/>
    <p:sldId id="312" r:id="rId26"/>
    <p:sldId id="270" r:id="rId27"/>
    <p:sldId id="306" r:id="rId28"/>
    <p:sldId id="307" r:id="rId29"/>
    <p:sldId id="369" r:id="rId30"/>
    <p:sldId id="370" r:id="rId31"/>
    <p:sldId id="371" r:id="rId32"/>
    <p:sldId id="372" r:id="rId33"/>
    <p:sldId id="368" r:id="rId34"/>
    <p:sldId id="271" r:id="rId35"/>
    <p:sldId id="272" r:id="rId36"/>
    <p:sldId id="274" r:id="rId37"/>
    <p:sldId id="275" r:id="rId38"/>
    <p:sldId id="276" r:id="rId39"/>
    <p:sldId id="277" r:id="rId40"/>
    <p:sldId id="278" r:id="rId41"/>
    <p:sldId id="279" r:id="rId42"/>
    <p:sldId id="297" r:id="rId43"/>
    <p:sldId id="281" r:id="rId44"/>
    <p:sldId id="298" r:id="rId45"/>
    <p:sldId id="285" r:id="rId46"/>
    <p:sldId id="286" r:id="rId47"/>
    <p:sldId id="287" r:id="rId48"/>
    <p:sldId id="284" r:id="rId49"/>
    <p:sldId id="288" r:id="rId50"/>
    <p:sldId id="289" r:id="rId51"/>
    <p:sldId id="308" r:id="rId52"/>
    <p:sldId id="290" r:id="rId53"/>
    <p:sldId id="373" r:id="rId54"/>
    <p:sldId id="374" r:id="rId55"/>
    <p:sldId id="302" r:id="rId56"/>
    <p:sldId id="330" r:id="rId57"/>
    <p:sldId id="331" r:id="rId58"/>
    <p:sldId id="333" r:id="rId59"/>
    <p:sldId id="334" r:id="rId60"/>
    <p:sldId id="315" r:id="rId61"/>
    <p:sldId id="316" r:id="rId62"/>
    <p:sldId id="332" r:id="rId63"/>
    <p:sldId id="335" r:id="rId64"/>
    <p:sldId id="314" r:id="rId65"/>
    <p:sldId id="305" r:id="rId66"/>
    <p:sldId id="339" r:id="rId67"/>
    <p:sldId id="375" r:id="rId68"/>
    <p:sldId id="342" r:id="rId69"/>
    <p:sldId id="340" r:id="rId70"/>
    <p:sldId id="341" r:id="rId71"/>
    <p:sldId id="343" r:id="rId72"/>
    <p:sldId id="344" r:id="rId73"/>
    <p:sldId id="345" r:id="rId74"/>
    <p:sldId id="346" r:id="rId75"/>
    <p:sldId id="347" r:id="rId76"/>
    <p:sldId id="348" r:id="rId77"/>
    <p:sldId id="349" r:id="rId78"/>
    <p:sldId id="350" r:id="rId79"/>
    <p:sldId id="351" r:id="rId80"/>
    <p:sldId id="352" r:id="rId81"/>
    <p:sldId id="353" r:id="rId82"/>
    <p:sldId id="336" r:id="rId83"/>
    <p:sldId id="337" r:id="rId84"/>
    <p:sldId id="338" r:id="rId85"/>
    <p:sldId id="354" r:id="rId86"/>
    <p:sldId id="355" r:id="rId87"/>
    <p:sldId id="356" r:id="rId88"/>
    <p:sldId id="357" r:id="rId89"/>
    <p:sldId id="358" r:id="rId90"/>
    <p:sldId id="317" r:id="rId91"/>
    <p:sldId id="359" r:id="rId92"/>
    <p:sldId id="321" r:id="rId93"/>
    <p:sldId id="318" r:id="rId94"/>
    <p:sldId id="360" r:id="rId95"/>
    <p:sldId id="319" r:id="rId96"/>
    <p:sldId id="361" r:id="rId97"/>
    <p:sldId id="376" r:id="rId98"/>
    <p:sldId id="329" r:id="rId99"/>
    <p:sldId id="328" r:id="rId100"/>
    <p:sldId id="299" r:id="rId101"/>
    <p:sldId id="301" r:id="rId102"/>
    <p:sldId id="322" r:id="rId103"/>
    <p:sldId id="364" r:id="rId104"/>
    <p:sldId id="363" r:id="rId105"/>
    <p:sldId id="377" r:id="rId106"/>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3296"/>
    <a:srgbClr val="00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94660"/>
  </p:normalViewPr>
  <p:slideViewPr>
    <p:cSldViewPr>
      <p:cViewPr>
        <p:scale>
          <a:sx n="100" d="100"/>
          <a:sy n="100" d="100"/>
        </p:scale>
        <p:origin x="-2178" y="-85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10/7/2022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extLst>
      <p:ext uri="{BB962C8B-B14F-4D97-AF65-F5344CB8AC3E}">
        <p14:creationId xmlns:p14="http://schemas.microsoft.com/office/powerpoint/2010/main" xmlns="" val="3601763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extLst>
      <p:ext uri="{BB962C8B-B14F-4D97-AF65-F5344CB8AC3E}">
        <p14:creationId xmlns:p14="http://schemas.microsoft.com/office/powerpoint/2010/main" xmlns="" val="391467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2</a:t>
            </a:fld>
            <a:endParaRPr lang="en-US"/>
          </a:p>
        </p:txBody>
      </p:sp>
    </p:spTree>
    <p:extLst>
      <p:ext uri="{BB962C8B-B14F-4D97-AF65-F5344CB8AC3E}">
        <p14:creationId xmlns:p14="http://schemas.microsoft.com/office/powerpoint/2010/main" xmlns="" val="5229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a:t>
            </a:fld>
            <a:endParaRPr lang="en-US"/>
          </a:p>
        </p:txBody>
      </p:sp>
    </p:spTree>
    <p:extLst>
      <p:ext uri="{BB962C8B-B14F-4D97-AF65-F5344CB8AC3E}">
        <p14:creationId xmlns:p14="http://schemas.microsoft.com/office/powerpoint/2010/main" xmlns="" val="391467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15</a:t>
            </a:fld>
            <a:endParaRPr lang="en-US"/>
          </a:p>
        </p:txBody>
      </p:sp>
    </p:spTree>
    <p:extLst>
      <p:ext uri="{BB962C8B-B14F-4D97-AF65-F5344CB8AC3E}">
        <p14:creationId xmlns:p14="http://schemas.microsoft.com/office/powerpoint/2010/main" xmlns="" val="391467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33</a:t>
            </a:fld>
            <a:endParaRPr lang="en-US"/>
          </a:p>
        </p:txBody>
      </p:sp>
    </p:spTree>
    <p:extLst>
      <p:ext uri="{BB962C8B-B14F-4D97-AF65-F5344CB8AC3E}">
        <p14:creationId xmlns:p14="http://schemas.microsoft.com/office/powerpoint/2010/main" xmlns="" val="391467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53</a:t>
            </a:fld>
            <a:endParaRPr lang="en-US"/>
          </a:p>
        </p:txBody>
      </p:sp>
    </p:spTree>
    <p:extLst>
      <p:ext uri="{BB962C8B-B14F-4D97-AF65-F5344CB8AC3E}">
        <p14:creationId xmlns:p14="http://schemas.microsoft.com/office/powerpoint/2010/main" xmlns="" val="3914671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67</a:t>
            </a:fld>
            <a:endParaRPr lang="en-US"/>
          </a:p>
        </p:txBody>
      </p:sp>
    </p:spTree>
    <p:extLst>
      <p:ext uri="{BB962C8B-B14F-4D97-AF65-F5344CB8AC3E}">
        <p14:creationId xmlns:p14="http://schemas.microsoft.com/office/powerpoint/2010/main" xmlns="" val="3914671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97</a:t>
            </a:fld>
            <a:endParaRPr lang="en-US"/>
          </a:p>
        </p:txBody>
      </p:sp>
    </p:spTree>
    <p:extLst>
      <p:ext uri="{BB962C8B-B14F-4D97-AF65-F5344CB8AC3E}">
        <p14:creationId xmlns:p14="http://schemas.microsoft.com/office/powerpoint/2010/main" xmlns="" val="391467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66CC">
            <a:alpha val="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10/7/2022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3schools.com/charsets/ref_emoji.asp"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w3schools.com/html/default.asp"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HTML</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267200" cy="39624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Developers at Opera and Mozilla formed the web hypertext application technology working group(WHATWG) because they thought it was an improvement to the W3C’s XML standard.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WHATWG focused less on semantics but more on the web.</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2009, the W3C stopped work on XHTML 2.0 and adopted the work done by WHATWG and named it HTML5.</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main improvements were:</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Invalid markup management.</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Provide a framework for creating rich web applications.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Backwards compatibility.</a:t>
            </a:r>
          </a:p>
          <a:p>
            <a:pPr lvl="1"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HTML5</a:t>
            </a:r>
          </a:p>
        </p:txBody>
      </p:sp>
      <p:pic>
        <p:nvPicPr>
          <p:cNvPr id="2050" name="Picture 2"/>
          <p:cNvPicPr>
            <a:picLocks noChangeAspect="1" noChangeArrowheads="1"/>
          </p:cNvPicPr>
          <p:nvPr/>
        </p:nvPicPr>
        <p:blipFill>
          <a:blip r:embed="rId2" cstate="print"/>
          <a:srcRect/>
          <a:stretch>
            <a:fillRect/>
          </a:stretch>
        </p:blipFill>
        <p:spPr bwMode="auto">
          <a:xfrm>
            <a:off x="5257800" y="1047750"/>
            <a:ext cx="3553215" cy="3800475"/>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RESPONSIVE DESIGN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Responsive design is about creating web pages that automatically adjust to different screen sizes.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easy way to test this is by going on the dev tools of the web browser and clicking on toggle device toolbar.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7346" name="Picture 2"/>
          <p:cNvPicPr>
            <a:picLocks noChangeAspect="1" noChangeArrowheads="1"/>
          </p:cNvPicPr>
          <p:nvPr/>
        </p:nvPicPr>
        <p:blipFill>
          <a:blip r:embed="rId2" cstate="print"/>
          <a:srcRect/>
          <a:stretch>
            <a:fillRect/>
          </a:stretch>
        </p:blipFill>
        <p:spPr bwMode="auto">
          <a:xfrm>
            <a:off x="2286000" y="3333750"/>
            <a:ext cx="4637895" cy="1147762"/>
          </a:xfrm>
          <a:prstGeom prst="rect">
            <a:avLst/>
          </a:prstGeom>
          <a:noFill/>
          <a:ln w="9525">
            <a:noFill/>
            <a:miter lim="800000"/>
            <a:headEnd/>
            <a:tailEnd/>
          </a:ln>
        </p:spPr>
      </p:pic>
      <p:cxnSp>
        <p:nvCxnSpPr>
          <p:cNvPr id="8" name="Straight Arrow Connector 7"/>
          <p:cNvCxnSpPr/>
          <p:nvPr/>
        </p:nvCxnSpPr>
        <p:spPr>
          <a:xfrm>
            <a:off x="4419600" y="2495550"/>
            <a:ext cx="0" cy="762000"/>
          </a:xfrm>
          <a:prstGeom prst="straightConnector1">
            <a:avLst/>
          </a:prstGeom>
          <a:ln w="127000">
            <a:solidFill>
              <a:srgbClr val="00329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RESPONSIVE DESIGN</a:t>
            </a:r>
            <a:endParaRPr lang="en-US" sz="2500" u="sng" dirty="0">
              <a:solidFill>
                <a:srgbClr val="3366CC"/>
              </a:solidFill>
              <a:latin typeface="Arial Black" pitchFamily="34" charset="0"/>
            </a:endParaRPr>
          </a:p>
        </p:txBody>
      </p:sp>
      <p:pic>
        <p:nvPicPr>
          <p:cNvPr id="58370" name="Picture 2"/>
          <p:cNvPicPr>
            <a:picLocks noChangeAspect="1" noChangeArrowheads="1"/>
          </p:cNvPicPr>
          <p:nvPr/>
        </p:nvPicPr>
        <p:blipFill>
          <a:blip r:embed="rId2" cstate="print"/>
          <a:srcRect/>
          <a:stretch>
            <a:fillRect/>
          </a:stretch>
        </p:blipFill>
        <p:spPr bwMode="auto">
          <a:xfrm>
            <a:off x="457200" y="1123950"/>
            <a:ext cx="8192675" cy="37338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COMPATIBILITY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4495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As in all web development, all html syntax must be tested on all browsers that the company claims to support.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a very important step, because some features may only work on 3 of the 4 browsers, and the syntax needs to be adjusted to work on all 4.</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some cases, an entire re-write can be required just to make it work on one browser #IE.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7" descr="Image result for browsers">
            <a:extLst>
              <a:ext uri="{FF2B5EF4-FFF2-40B4-BE49-F238E27FC236}">
                <a16:creationId xmlns:a16="http://schemas.microsoft.com/office/drawing/2014/main" xmlns="" id="{482FC1A1-3485-4DA8-83E1-0C854527CB08}"/>
              </a:ext>
            </a:extLst>
          </p:cNvPr>
          <p:cNvPicPr>
            <a:picLocks noChangeAspect="1" noChangeArrowheads="1"/>
          </p:cNvPicPr>
          <p:nvPr/>
        </p:nvPicPr>
        <p:blipFill>
          <a:blip r:embed="rId2" cstate="print"/>
          <a:srcRect/>
          <a:stretch>
            <a:fillRect/>
          </a:stretch>
        </p:blipFill>
        <p:spPr bwMode="auto">
          <a:xfrm>
            <a:off x="4724400" y="1428750"/>
            <a:ext cx="4143782" cy="3232150"/>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ACCESSIBILITY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22860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Accessibility provides the user a good way to navigate throughout your website.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Accessibility and semantics often go hand and hand.  </a:t>
            </a:r>
            <a:r>
              <a:rPr lang="en-US" sz="2000" dirty="0" err="1" smtClean="0">
                <a:solidFill>
                  <a:schemeClr val="tx1">
                    <a:lumMod val="65000"/>
                    <a:lumOff val="35000"/>
                  </a:schemeClr>
                </a:solidFill>
                <a:latin typeface="Arial" pitchFamily="34" charset="0"/>
                <a:cs typeface="Arial" pitchFamily="34" charset="0"/>
              </a:rPr>
              <a:t>Sementic</a:t>
            </a:r>
            <a:r>
              <a:rPr lang="en-US" sz="2000" dirty="0" smtClean="0">
                <a:solidFill>
                  <a:schemeClr val="tx1">
                    <a:lumMod val="65000"/>
                    <a:lumOff val="35000"/>
                  </a:schemeClr>
                </a:solidFill>
                <a:latin typeface="Arial" pitchFamily="34" charset="0"/>
                <a:cs typeface="Arial" pitchFamily="34" charset="0"/>
              </a:rPr>
              <a:t> design is the idea of using the right tags for the right job as shown in the example below.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Semantic HTML allows browsers for screen reader identifications, focusing, and clicking.  Semantic tags includes &lt;form&gt;,&lt;table&gt;, and &lt;article&gt;.</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Sementic</a:t>
            </a:r>
            <a:r>
              <a:rPr lang="en-US" sz="2000" dirty="0" smtClean="0">
                <a:solidFill>
                  <a:schemeClr val="tx1">
                    <a:lumMod val="65000"/>
                    <a:lumOff val="35000"/>
                  </a:schemeClr>
                </a:solidFill>
                <a:latin typeface="Arial" pitchFamily="34" charset="0"/>
                <a:cs typeface="Arial" pitchFamily="34" charset="0"/>
              </a:rPr>
              <a:t> design is not necessarily approved by all developers.  Some might argue that a lot of </a:t>
            </a:r>
            <a:r>
              <a:rPr lang="en-US" sz="2000" dirty="0" err="1" smtClean="0">
                <a:solidFill>
                  <a:schemeClr val="tx1">
                    <a:lumMod val="65000"/>
                    <a:lumOff val="35000"/>
                  </a:schemeClr>
                </a:solidFill>
                <a:latin typeface="Arial" pitchFamily="34" charset="0"/>
                <a:cs typeface="Arial" pitchFamily="34" charset="0"/>
              </a:rPr>
              <a:t>sementic</a:t>
            </a:r>
            <a:r>
              <a:rPr lang="en-US" sz="2000" dirty="0" smtClean="0">
                <a:solidFill>
                  <a:schemeClr val="tx1">
                    <a:lumMod val="65000"/>
                    <a:lumOff val="35000"/>
                  </a:schemeClr>
                </a:solidFill>
                <a:latin typeface="Arial" pitchFamily="34" charset="0"/>
                <a:cs typeface="Arial" pitchFamily="34" charset="0"/>
              </a:rPr>
              <a:t> markups causes a page to be more difficult for modification.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8" name="Picture 4"/>
          <p:cNvPicPr>
            <a:picLocks noChangeAspect="1" noChangeArrowheads="1"/>
          </p:cNvPicPr>
          <p:nvPr/>
        </p:nvPicPr>
        <p:blipFill>
          <a:blip r:embed="rId2" cstate="print"/>
          <a:srcRect/>
          <a:stretch>
            <a:fillRect/>
          </a:stretch>
        </p:blipFill>
        <p:spPr bwMode="auto">
          <a:xfrm>
            <a:off x="381000" y="3486150"/>
            <a:ext cx="8305800" cy="81915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KEEP A CLEAN OUTLINE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3622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coding, it’s important to stay organized, and maintain a clean outline.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Take advantage of carriage returning, indenting, and commenting.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667000" y="819150"/>
            <a:ext cx="6178992" cy="394335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SEO (SEARCH ENGINE OPTIMIZATION)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SEO is a way to optimize your website so that it receives more clicks on a search engine like Google or Bing.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can be achieved 2 ways, using on-site and off-site.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Off-site examples might be advertising your website on social media.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On-site might be using certain html meta tags, or key terms that show up frequently on a search engine.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many documents online showing ways </a:t>
            </a:r>
            <a:r>
              <a:rPr lang="en-US" sz="2000" smtClean="0">
                <a:solidFill>
                  <a:schemeClr val="tx1">
                    <a:lumMod val="65000"/>
                    <a:lumOff val="35000"/>
                  </a:schemeClr>
                </a:solidFill>
                <a:latin typeface="Arial" pitchFamily="34" charset="0"/>
                <a:cs typeface="Arial" pitchFamily="34" charset="0"/>
              </a:rPr>
              <a:t>to improve your SEO.</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16002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 syntax dates back to 1999, centered around content, tags, and attributes.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Content is wrapped in tags, that contain attributes, as shown below.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Attributes are name value pairs that specifies information about the tag.  The value must be wrapped in quotes.</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FULL ELEMENT SYNTAX</a:t>
            </a:r>
          </a:p>
        </p:txBody>
      </p:sp>
      <p:pic>
        <p:nvPicPr>
          <p:cNvPr id="3075" name="Picture 3"/>
          <p:cNvPicPr>
            <a:picLocks noChangeAspect="1" noChangeArrowheads="1"/>
          </p:cNvPicPr>
          <p:nvPr/>
        </p:nvPicPr>
        <p:blipFill>
          <a:blip r:embed="rId2" cstate="print"/>
          <a:srcRect/>
          <a:stretch>
            <a:fillRect/>
          </a:stretch>
        </p:blipFill>
        <p:spPr bwMode="auto">
          <a:xfrm>
            <a:off x="304800" y="2724150"/>
            <a:ext cx="8590966" cy="17526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534400" cy="1600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 also supports empty elements.  These elements do not contain any text inside.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empty element is defined with a trailing slash.</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most common empty element is the image tag.</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EMPTY ELEMENT SYNTAX</a:t>
            </a:r>
          </a:p>
        </p:txBody>
      </p:sp>
      <p:pic>
        <p:nvPicPr>
          <p:cNvPr id="4098" name="Picture 2"/>
          <p:cNvPicPr>
            <a:picLocks noChangeAspect="1" noChangeArrowheads="1"/>
          </p:cNvPicPr>
          <p:nvPr/>
        </p:nvPicPr>
        <p:blipFill>
          <a:blip r:embed="rId2" cstate="print"/>
          <a:srcRect/>
          <a:stretch>
            <a:fillRect/>
          </a:stretch>
        </p:blipFill>
        <p:spPr bwMode="auto">
          <a:xfrm>
            <a:off x="533400" y="3105150"/>
            <a:ext cx="7699664" cy="111442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2672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very common to nest html elements on top of each other in a parent child relationship.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Any element contained within a child is said to be a descendant of a parent element.  Likewise any child element may have a variety of ancestors.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hierarchy of elements is called the </a:t>
            </a:r>
            <a:r>
              <a:rPr lang="en-US" sz="2000" b="1" dirty="0" smtClean="0">
                <a:solidFill>
                  <a:schemeClr val="tx1">
                    <a:lumMod val="65000"/>
                    <a:lumOff val="35000"/>
                  </a:schemeClr>
                </a:solidFill>
                <a:latin typeface="Arial" pitchFamily="34" charset="0"/>
                <a:cs typeface="Arial" pitchFamily="34" charset="0"/>
              </a:rPr>
              <a:t>document object model </a:t>
            </a:r>
            <a:r>
              <a:rPr lang="en-US" sz="2000" dirty="0" smtClean="0">
                <a:solidFill>
                  <a:schemeClr val="tx1">
                    <a:lumMod val="65000"/>
                    <a:lumOff val="35000"/>
                  </a:schemeClr>
                </a:solidFill>
                <a:latin typeface="Arial" pitchFamily="34" charset="0"/>
                <a:cs typeface="Arial" pitchFamily="34" charset="0"/>
              </a:rPr>
              <a:t>(DOM).</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NESTING HTML ELEMENTS</a:t>
            </a:r>
          </a:p>
        </p:txBody>
      </p:sp>
      <p:pic>
        <p:nvPicPr>
          <p:cNvPr id="5122" name="Picture 2"/>
          <p:cNvPicPr>
            <a:picLocks noChangeAspect="1" noChangeArrowheads="1"/>
          </p:cNvPicPr>
          <p:nvPr/>
        </p:nvPicPr>
        <p:blipFill>
          <a:blip r:embed="rId2" cstate="print"/>
          <a:srcRect/>
          <a:stretch>
            <a:fillRect/>
          </a:stretch>
        </p:blipFill>
        <p:spPr bwMode="auto">
          <a:xfrm>
            <a:off x="4876800" y="1123950"/>
            <a:ext cx="3641753" cy="37909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352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properly construct this hierarchy of elements, your browser expects each HTML element to be properly nested.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the tags are not wrapped properly, the page will not render properly.</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NESTING HTML ELEMENTS</a:t>
            </a:r>
          </a:p>
        </p:txBody>
      </p:sp>
      <p:pic>
        <p:nvPicPr>
          <p:cNvPr id="6146" name="Picture 2"/>
          <p:cNvPicPr>
            <a:picLocks noChangeAspect="1" noChangeArrowheads="1"/>
          </p:cNvPicPr>
          <p:nvPr/>
        </p:nvPicPr>
        <p:blipFill>
          <a:blip r:embed="rId2" cstate="print"/>
          <a:srcRect/>
          <a:stretch>
            <a:fillRect/>
          </a:stretch>
        </p:blipFill>
        <p:spPr bwMode="auto">
          <a:xfrm>
            <a:off x="3886200" y="1733550"/>
            <a:ext cx="4752975" cy="22288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BASICS</a:t>
            </a:r>
            <a:endParaRPr lang="en-US" sz="3500" u="sng" dirty="0">
              <a:solidFill>
                <a:schemeClr val="bg1"/>
              </a:solidFill>
              <a:latin typeface="Arial Black"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3886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Over the years of development, a consensus has grown with the belief that HTML should only focus on the structure of the document, not on the style.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style should be focused with a separate language, cascading style sheets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Semantic markup focuses on the hierarchy and structure of an HTML document more than the style.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Semantic markup improves maintainability, it is faster, it is accessible, and it optimizes search engines.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Semantics are structured with HTML tags.  Each tag has it’s own function and there are over 142 tags </a:t>
            </a:r>
            <a:r>
              <a:rPr lang="en-US" sz="2000" smtClean="0">
                <a:solidFill>
                  <a:schemeClr val="tx1">
                    <a:lumMod val="65000"/>
                    <a:lumOff val="35000"/>
                  </a:schemeClr>
                </a:solidFill>
                <a:latin typeface="Arial" pitchFamily="34" charset="0"/>
                <a:cs typeface="Arial" pitchFamily="34" charset="0"/>
              </a:rPr>
              <a:t>of them.</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tags can not go on other tags.</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TAGS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ATTRIBUTES</a:t>
            </a:r>
          </a:p>
        </p:txBody>
      </p:sp>
      <p:sp>
        <p:nvSpPr>
          <p:cNvPr id="5" name="Subtitle 2"/>
          <p:cNvSpPr>
            <a:spLocks noGrp="1"/>
          </p:cNvSpPr>
          <p:nvPr>
            <p:ph type="subTitle" idx="1"/>
          </p:nvPr>
        </p:nvSpPr>
        <p:spPr>
          <a:xfrm>
            <a:off x="304800" y="971550"/>
            <a:ext cx="85344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Attributes are specifications that can be added to each HTML tag so they behave certain ways.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of these attributes can also be done using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W3C recommends that all attributes be written in lower case and values be quoted.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ATTRIBUTES</a:t>
            </a:r>
          </a:p>
        </p:txBody>
      </p:sp>
      <p:sp>
        <p:nvSpPr>
          <p:cNvPr id="5" name="Subtitle 2"/>
          <p:cNvSpPr>
            <a:spLocks noGrp="1"/>
          </p:cNvSpPr>
          <p:nvPr>
            <p:ph type="subTitle" idx="1"/>
          </p:nvPr>
        </p:nvSpPr>
        <p:spPr>
          <a:xfrm>
            <a:off x="304800" y="971550"/>
            <a:ext cx="85344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Attributes are specifications that can be added to each HTML tag so they behave certain ways.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Some of these attributes can also be done using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W3C recommends that all attributes be written in lower case and values be quoted.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152400" y="3181350"/>
            <a:ext cx="7848600" cy="418369"/>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28600" y="4019550"/>
            <a:ext cx="7696200" cy="307165"/>
          </a:xfrm>
          <a:prstGeom prst="rect">
            <a:avLst/>
          </a:prstGeom>
          <a:noFill/>
          <a:ln w="9525">
            <a:noFill/>
            <a:miter lim="800000"/>
            <a:headEnd/>
            <a:tailEnd/>
          </a:ln>
        </p:spPr>
      </p:pic>
      <p:pic>
        <p:nvPicPr>
          <p:cNvPr id="3077" name="Picture 5" descr="C:\Users\CEDRIC\AppData\Local\Microsoft\Windows\Temporary Internet Files\Content.IE5\Y4SR4W54\600px-Yes_Check_Circle.svg[1].png"/>
          <p:cNvPicPr>
            <a:picLocks noChangeAspect="1" noChangeArrowheads="1"/>
          </p:cNvPicPr>
          <p:nvPr/>
        </p:nvPicPr>
        <p:blipFill>
          <a:blip r:embed="rId4" cstate="print"/>
          <a:srcRect/>
          <a:stretch>
            <a:fillRect/>
          </a:stretch>
        </p:blipFill>
        <p:spPr bwMode="auto">
          <a:xfrm>
            <a:off x="7962899" y="3067049"/>
            <a:ext cx="647701" cy="647701"/>
          </a:xfrm>
          <a:prstGeom prst="rect">
            <a:avLst/>
          </a:prstGeom>
          <a:noFill/>
        </p:spPr>
      </p:pic>
      <p:pic>
        <p:nvPicPr>
          <p:cNvPr id="3079" name="Picture 7" descr="https://lh3.googleusercontent.com/CvcSKYkyZPYMtMyzQtnvAvosKRYFE052CRSgJDJtPV6jTRPB27X6qDItjSQjVd6BK430Z1RKbufRe8MwNHU0iKvNhW1HIlmZNsv7uuAEf_9Rq-ZeCnL-xDiUghSNDboWy0Qeccs=s0"/>
          <p:cNvPicPr>
            <a:picLocks noChangeAspect="1" noChangeArrowheads="1"/>
          </p:cNvPicPr>
          <p:nvPr/>
        </p:nvPicPr>
        <p:blipFill>
          <a:blip r:embed="rId5" cstate="print"/>
          <a:srcRect/>
          <a:stretch>
            <a:fillRect/>
          </a:stretch>
        </p:blipFill>
        <p:spPr bwMode="auto">
          <a:xfrm>
            <a:off x="7940739" y="3829049"/>
            <a:ext cx="746061" cy="723901"/>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ATTRIBUTES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Quotes are required to define values on attributes.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Single and double quotes can be used interchangeably to display actual quotes </a:t>
            </a:r>
            <a:r>
              <a:rPr lang="en-US" sz="2000" dirty="0" err="1" smtClean="0">
                <a:solidFill>
                  <a:schemeClr val="tx1">
                    <a:lumMod val="65000"/>
                    <a:lumOff val="35000"/>
                  </a:schemeClr>
                </a:solidFill>
                <a:latin typeface="Arial" pitchFamily="34" charset="0"/>
                <a:cs typeface="Arial" pitchFamily="34" charset="0"/>
              </a:rPr>
              <a:t>vs</a:t>
            </a:r>
            <a:r>
              <a:rPr lang="en-US" sz="2000" dirty="0" smtClean="0">
                <a:solidFill>
                  <a:schemeClr val="tx1">
                    <a:lumMod val="65000"/>
                    <a:lumOff val="35000"/>
                  </a:schemeClr>
                </a:solidFill>
                <a:latin typeface="Arial" pitchFamily="34" charset="0"/>
                <a:cs typeface="Arial" pitchFamily="34" charset="0"/>
              </a:rPr>
              <a:t> defining attribute values.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077" name="Picture 5" descr="C:\Users\CEDRIC\AppData\Local\Microsoft\Windows\Temporary Internet Files\Content.IE5\Y4SR4W54\600px-Yes_Check_Circle.svg[1].png"/>
          <p:cNvPicPr>
            <a:picLocks noChangeAspect="1" noChangeArrowheads="1"/>
          </p:cNvPicPr>
          <p:nvPr/>
        </p:nvPicPr>
        <p:blipFill>
          <a:blip r:embed="rId2" cstate="print"/>
          <a:srcRect/>
          <a:stretch>
            <a:fillRect/>
          </a:stretch>
        </p:blipFill>
        <p:spPr bwMode="auto">
          <a:xfrm>
            <a:off x="7086598" y="2571750"/>
            <a:ext cx="647701" cy="647701"/>
          </a:xfrm>
          <a:prstGeom prst="rect">
            <a:avLst/>
          </a:prstGeom>
          <a:noFill/>
        </p:spPr>
      </p:pic>
      <p:pic>
        <p:nvPicPr>
          <p:cNvPr id="55298" name="Picture 2"/>
          <p:cNvPicPr>
            <a:picLocks noChangeAspect="1" noChangeArrowheads="1"/>
          </p:cNvPicPr>
          <p:nvPr/>
        </p:nvPicPr>
        <p:blipFill>
          <a:blip r:embed="rId3" cstate="print"/>
          <a:srcRect/>
          <a:stretch>
            <a:fillRect/>
          </a:stretch>
        </p:blipFill>
        <p:spPr bwMode="auto">
          <a:xfrm>
            <a:off x="1409699" y="2609851"/>
            <a:ext cx="5638800" cy="1385311"/>
          </a:xfrm>
          <a:prstGeom prst="rect">
            <a:avLst/>
          </a:prstGeom>
          <a:noFill/>
          <a:ln w="9525">
            <a:noFill/>
            <a:miter lim="800000"/>
            <a:headEnd/>
            <a:tailEnd/>
          </a:ln>
        </p:spPr>
      </p:pic>
      <p:pic>
        <p:nvPicPr>
          <p:cNvPr id="10" name="Picture 5" descr="C:\Users\CEDRIC\AppData\Local\Microsoft\Windows\Temporary Internet Files\Content.IE5\Y4SR4W54\600px-Yes_Check_Circle.svg[1].png"/>
          <p:cNvPicPr>
            <a:picLocks noChangeAspect="1" noChangeArrowheads="1"/>
          </p:cNvPicPr>
          <p:nvPr/>
        </p:nvPicPr>
        <p:blipFill>
          <a:blip r:embed="rId2" cstate="print"/>
          <a:srcRect/>
          <a:stretch>
            <a:fillRect/>
          </a:stretch>
        </p:blipFill>
        <p:spPr bwMode="auto">
          <a:xfrm>
            <a:off x="7124699" y="3448051"/>
            <a:ext cx="647701" cy="6477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lum bright="10000" contrast="10000"/>
          </a:blip>
          <a:srcRect/>
          <a:stretch>
            <a:fillRect/>
          </a:stretch>
        </p:blipFill>
        <p:spPr bwMode="auto">
          <a:xfrm>
            <a:off x="3938588" y="1666875"/>
            <a:ext cx="1266825" cy="180975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ATTRIBUTES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417195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‘style’ attribute is the most common one.  It allows CSS to be injected in-line directly on the tag, as opposed to using a class and </a:t>
            </a:r>
            <a:r>
              <a:rPr lang="en-US" sz="2000" dirty="0" err="1" smtClean="0">
                <a:solidFill>
                  <a:schemeClr val="tx1">
                    <a:lumMod val="65000"/>
                    <a:lumOff val="35000"/>
                  </a:schemeClr>
                </a:solidFill>
                <a:latin typeface="Arial" pitchFamily="34" charset="0"/>
                <a:cs typeface="Arial" pitchFamily="34" charset="0"/>
              </a:rPr>
              <a:t>stylesheet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lang</a:t>
            </a:r>
            <a:r>
              <a:rPr lang="en-US" sz="2000" dirty="0" smtClean="0">
                <a:solidFill>
                  <a:schemeClr val="tx1">
                    <a:lumMod val="65000"/>
                    <a:lumOff val="35000"/>
                  </a:schemeClr>
                </a:solidFill>
                <a:latin typeface="Arial" pitchFamily="34" charset="0"/>
                <a:cs typeface="Arial" pitchFamily="34" charset="0"/>
              </a:rPr>
              <a:t>’ attribute is used on the html tag to define the language on browsers.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href</a:t>
            </a:r>
            <a:r>
              <a:rPr lang="en-US" sz="2000" dirty="0" smtClean="0">
                <a:solidFill>
                  <a:schemeClr val="tx1">
                    <a:lumMod val="65000"/>
                    <a:lumOff val="35000"/>
                  </a:schemeClr>
                </a:solidFill>
                <a:latin typeface="Arial" pitchFamily="34" charset="0"/>
                <a:cs typeface="Arial" pitchFamily="34" charset="0"/>
              </a:rPr>
              <a:t>’ attribute can be used by the anchor tag to define the website the hyperlink navigates to.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src</a:t>
            </a:r>
            <a:r>
              <a:rPr lang="en-US" sz="2000" dirty="0" smtClean="0">
                <a:solidFill>
                  <a:schemeClr val="tx1">
                    <a:lumMod val="65000"/>
                    <a:lumOff val="35000"/>
                  </a:schemeClr>
                </a:solidFill>
                <a:latin typeface="Arial" pitchFamily="34" charset="0"/>
                <a:cs typeface="Arial" pitchFamily="34" charset="0"/>
              </a:rPr>
              <a:t>’ attribute can be used by the </a:t>
            </a:r>
            <a:r>
              <a:rPr lang="en-US" sz="2000" dirty="0" err="1" smtClean="0">
                <a:solidFill>
                  <a:schemeClr val="tx1">
                    <a:lumMod val="65000"/>
                    <a:lumOff val="35000"/>
                  </a:schemeClr>
                </a:solidFill>
                <a:latin typeface="Arial" pitchFamily="34" charset="0"/>
                <a:cs typeface="Arial" pitchFamily="34" charset="0"/>
              </a:rPr>
              <a:t>img</a:t>
            </a:r>
            <a:r>
              <a:rPr lang="en-US" sz="2000" dirty="0" smtClean="0">
                <a:solidFill>
                  <a:schemeClr val="tx1">
                    <a:lumMod val="65000"/>
                    <a:lumOff val="35000"/>
                  </a:schemeClr>
                </a:solidFill>
                <a:latin typeface="Arial" pitchFamily="34" charset="0"/>
                <a:cs typeface="Arial" pitchFamily="34" charset="0"/>
              </a:rPr>
              <a:t> tag to define the location of the image that displays.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‘width’ and ‘height’ attributes can be used to define the sizes of an image.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‘alt’ attribute displays a backup message in case the image can not be displayed.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‘title’ attribute is used to add a tooltip on any given tag.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COMMENTS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Comments in HTML are opened with ‘&lt;!--’ and closed with ‘</a:t>
            </a:r>
            <a:r>
              <a:rPr lang="en-US" sz="2000" dirty="0" smtClean="0">
                <a:solidFill>
                  <a:schemeClr val="tx1">
                    <a:lumMod val="65000"/>
                    <a:lumOff val="35000"/>
                  </a:schemeClr>
                </a:solidFill>
                <a:latin typeface="Arial" pitchFamily="34" charset="0"/>
                <a:cs typeface="Arial" pitchFamily="34" charset="0"/>
                <a:sym typeface="Wingdings" pitchFamily="2" charset="2"/>
              </a:rPr>
              <a:t>--&gt;’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comment is important for readability, and should always be included on top of a section of code.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Comments can describe the business case of a scope of code, it can serve as a summary header, or as a warning to the developer.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1219200" y="3257550"/>
            <a:ext cx="6477000" cy="1082781"/>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838200" y="1809750"/>
            <a:ext cx="7391400" cy="2904647"/>
          </a:xfrm>
          <a:prstGeom prst="rect">
            <a:avLst/>
          </a:prstGeom>
          <a:noFill/>
          <a:ln w="9525">
            <a:noFill/>
            <a:miter lim="800000"/>
            <a:headEnd/>
            <a:tailEnd/>
          </a:ln>
        </p:spPr>
      </p:pic>
      <p:sp>
        <p:nvSpPr>
          <p:cNvPr id="3" name="Subtitle 2"/>
          <p:cNvSpPr>
            <a:spLocks noGrp="1"/>
          </p:cNvSpPr>
          <p:nvPr>
            <p:ph type="subTitle" idx="1"/>
          </p:nvPr>
        </p:nvSpPr>
        <p:spPr>
          <a:xfrm>
            <a:off x="304800" y="971550"/>
            <a:ext cx="8458200" cy="838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document type definition (DOCTYPE) tells the browser the type of document to process.</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DOCTYPE</a:t>
            </a:r>
            <a:endParaRPr lang="en-US" sz="2500" u="sng" dirty="0">
              <a:solidFill>
                <a:srgbClr val="3366CC"/>
              </a:solidFill>
              <a:latin typeface="Arial Black"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447800" y="2343150"/>
            <a:ext cx="6477000" cy="2545309"/>
          </a:xfrm>
          <a:prstGeom prst="rect">
            <a:avLst/>
          </a:prstGeom>
          <a:noFill/>
          <a:ln w="9525">
            <a:noFill/>
            <a:miter lim="800000"/>
            <a:headEnd/>
            <a:tailEnd/>
          </a:ln>
        </p:spPr>
      </p:pic>
      <p:sp>
        <p:nvSpPr>
          <p:cNvPr id="3" name="Subtitle 2"/>
          <p:cNvSpPr>
            <a:spLocks noGrp="1"/>
          </p:cNvSpPr>
          <p:nvPr>
            <p:ph type="subTitle" idx="1"/>
          </p:nvPr>
        </p:nvSpPr>
        <p:spPr>
          <a:xfrm>
            <a:off x="304800" y="971550"/>
            <a:ext cx="8610600" cy="1524000"/>
          </a:xfrm>
        </p:spPr>
        <p:txBody>
          <a:bodyPr>
            <a:normAutofit fontScale="77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HTML5 does not require the &lt;html&gt;, &lt;head&gt;, and &lt;body&gt; tags but XHTML requires them.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&lt;html&gt; tag is sometimes called the root because it wraps all other tags in the document but is mainly divided between the head and body tags.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head contains content about the document, such as title, style sheets, and JavaScript files.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body contains content that will be displayed by the browser.</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HEAD AND BODY</a:t>
            </a:r>
            <a:endParaRPr lang="en-US" sz="2500" u="sng" dirty="0">
              <a:solidFill>
                <a:srgbClr val="3366CC"/>
              </a:solidFill>
              <a:latin typeface="Arial Black"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600200" y="2571750"/>
            <a:ext cx="5410200" cy="2288930"/>
          </a:xfrm>
          <a:prstGeom prst="rect">
            <a:avLst/>
          </a:prstGeom>
          <a:noFill/>
          <a:ln w="9525">
            <a:noFill/>
            <a:miter lim="800000"/>
            <a:headEnd/>
            <a:tailEnd/>
          </a:ln>
        </p:spPr>
      </p:pic>
      <p:sp>
        <p:nvSpPr>
          <p:cNvPr id="3" name="Subtitle 2"/>
          <p:cNvSpPr>
            <a:spLocks noGrp="1"/>
          </p:cNvSpPr>
          <p:nvPr>
            <p:ph type="subTitle" idx="1"/>
          </p:nvPr>
        </p:nvSpPr>
        <p:spPr>
          <a:xfrm>
            <a:off x="304800" y="971550"/>
            <a:ext cx="8610600" cy="17526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 documents are structured with a series of tags.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&lt;title&gt; tag is used to display the label of a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browser uses the title tag for its bookmarks and browser history.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operating system might also use it for the windows taskbar.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Search engines use the title tag as the linked text to their search engine result pages.</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TITLE TAG</a:t>
            </a:r>
            <a:endParaRPr lang="en-US" sz="2500" u="sng" dirty="0">
              <a:solidFill>
                <a:srgbClr val="3366CC"/>
              </a:solidFill>
              <a:latin typeface="Arial Black"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352800" cy="3810000"/>
          </a:xfrm>
        </p:spPr>
        <p:txBody>
          <a:bodyPr>
            <a:normAutofit fontScale="92500" lnSpcReduction="20000"/>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Charsets</a:t>
            </a:r>
            <a:r>
              <a:rPr lang="en-US" sz="2000" dirty="0" smtClean="0">
                <a:solidFill>
                  <a:schemeClr val="tx1">
                    <a:lumMod val="65000"/>
                    <a:lumOff val="35000"/>
                  </a:schemeClr>
                </a:solidFill>
                <a:latin typeface="Arial" pitchFamily="34" charset="0"/>
                <a:cs typeface="Arial" pitchFamily="34" charset="0"/>
              </a:rPr>
              <a:t> aka character sets are used by web browsers to know which character encoder should be used to display the page properly.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many </a:t>
            </a:r>
            <a:r>
              <a:rPr lang="en-US" sz="2000" dirty="0" err="1" smtClean="0">
                <a:solidFill>
                  <a:schemeClr val="tx1">
                    <a:lumMod val="65000"/>
                    <a:lumOff val="35000"/>
                  </a:schemeClr>
                </a:solidFill>
                <a:latin typeface="Arial" pitchFamily="34" charset="0"/>
                <a:cs typeface="Arial" pitchFamily="34" charset="0"/>
              </a:rPr>
              <a:t>charsets</a:t>
            </a:r>
            <a:r>
              <a:rPr lang="en-US" sz="2000" dirty="0" smtClean="0">
                <a:solidFill>
                  <a:schemeClr val="tx1">
                    <a:lumMod val="65000"/>
                    <a:lumOff val="35000"/>
                  </a:schemeClr>
                </a:solidFill>
                <a:latin typeface="Arial" pitchFamily="34" charset="0"/>
                <a:cs typeface="Arial" pitchFamily="34" charset="0"/>
              </a:rPr>
              <a:t> out there such as ASCII, ANSI, 8859, and UTF-8.</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most of them use the same codes, there are still some that are different.  That is why it is important to define the right </a:t>
            </a:r>
            <a:r>
              <a:rPr lang="en-US" sz="2000" dirty="0" err="1" smtClean="0">
                <a:solidFill>
                  <a:schemeClr val="tx1">
                    <a:lumMod val="65000"/>
                    <a:lumOff val="35000"/>
                  </a:schemeClr>
                </a:solidFill>
                <a:latin typeface="Arial" pitchFamily="34" charset="0"/>
                <a:cs typeface="Arial" pitchFamily="34" charset="0"/>
              </a:rPr>
              <a:t>charset</a:t>
            </a:r>
            <a:r>
              <a:rPr lang="en-US" sz="2000" dirty="0" smtClean="0">
                <a:solidFill>
                  <a:schemeClr val="tx1">
                    <a:lumMod val="65000"/>
                    <a:lumOff val="35000"/>
                  </a:schemeClr>
                </a:solidFill>
                <a:latin typeface="Arial" pitchFamily="34" charset="0"/>
                <a:cs typeface="Arial" pitchFamily="34" charset="0"/>
              </a:rPr>
              <a:t> on every webpage.</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CHARSETS</a:t>
            </a:r>
            <a:endParaRPr lang="en-US" sz="2500" u="sng" dirty="0">
              <a:solidFill>
                <a:srgbClr val="3366CC"/>
              </a:solidFill>
              <a:latin typeface="Arial Black" pitchFamily="34" charset="0"/>
            </a:endParaRPr>
          </a:p>
        </p:txBody>
      </p:sp>
      <p:pic>
        <p:nvPicPr>
          <p:cNvPr id="64514" name="Picture 2"/>
          <p:cNvPicPr>
            <a:picLocks noChangeAspect="1" noChangeArrowheads="1"/>
          </p:cNvPicPr>
          <p:nvPr/>
        </p:nvPicPr>
        <p:blipFill>
          <a:blip r:embed="rId2" cstate="print"/>
          <a:srcRect/>
          <a:stretch>
            <a:fillRect/>
          </a:stretch>
        </p:blipFill>
        <p:spPr bwMode="auto">
          <a:xfrm>
            <a:off x="4038600" y="1504950"/>
            <a:ext cx="4494844" cy="576262"/>
          </a:xfrm>
          <a:prstGeom prst="rect">
            <a:avLst/>
          </a:prstGeom>
          <a:noFill/>
          <a:ln w="9525">
            <a:noFill/>
            <a:miter lim="800000"/>
            <a:headEnd/>
            <a:tailEnd/>
          </a:ln>
        </p:spPr>
      </p:pic>
      <p:pic>
        <p:nvPicPr>
          <p:cNvPr id="64515" name="Picture 3"/>
          <p:cNvPicPr>
            <a:picLocks noChangeAspect="1" noChangeArrowheads="1"/>
          </p:cNvPicPr>
          <p:nvPr/>
        </p:nvPicPr>
        <p:blipFill>
          <a:blip r:embed="rId3" cstate="print"/>
          <a:srcRect/>
          <a:stretch>
            <a:fillRect/>
          </a:stretch>
        </p:blipFill>
        <p:spPr bwMode="auto">
          <a:xfrm>
            <a:off x="3733800" y="2724150"/>
            <a:ext cx="5030913" cy="19812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600200" y="1962150"/>
            <a:ext cx="6477000" cy="2545309"/>
          </a:xfrm>
          <a:prstGeom prst="rect">
            <a:avLst/>
          </a:prstGeom>
          <a:noFill/>
          <a:ln w="9525">
            <a:noFill/>
            <a:miter lim="800000"/>
            <a:headEnd/>
            <a:tailEnd/>
          </a:ln>
        </p:spPr>
      </p:pic>
      <p:sp>
        <p:nvSpPr>
          <p:cNvPr id="3" name="Subtitle 2"/>
          <p:cNvSpPr>
            <a:spLocks noGrp="1"/>
          </p:cNvSpPr>
          <p:nvPr>
            <p:ph type="subTitle" idx="1"/>
          </p:nvPr>
        </p:nvSpPr>
        <p:spPr>
          <a:xfrm>
            <a:off x="304800" y="971550"/>
            <a:ext cx="8610600" cy="10668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meta tag is used to contain information about the page like the encoder.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Specifies the external CSS sheet that used in the document.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Specifies an external JavaScript file.</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FILE IMPORTS</a:t>
            </a:r>
            <a:endParaRPr lang="en-US" sz="2500" u="sng" dirty="0">
              <a:solidFill>
                <a:srgbClr val="3366CC"/>
              </a:solidFill>
              <a:latin typeface="Arial Black"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BLOCK + INLINE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Block elements carriage-return on each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Inline elements stay on the same line.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9395" name="Picture 3"/>
          <p:cNvPicPr>
            <a:picLocks noChangeAspect="1" noChangeArrowheads="1"/>
          </p:cNvPicPr>
          <p:nvPr/>
        </p:nvPicPr>
        <p:blipFill>
          <a:blip r:embed="rId2" cstate="print"/>
          <a:srcRect/>
          <a:stretch>
            <a:fillRect/>
          </a:stretch>
        </p:blipFill>
        <p:spPr bwMode="auto">
          <a:xfrm>
            <a:off x="1219200" y="1809750"/>
            <a:ext cx="6911670" cy="288607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INLINE ELEMENTS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0480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Inline text elements such as &lt;strong&gt;, &lt;time&gt;, and &lt;small&gt; are called inline because they do not disrupt the flow of text.  They don’t add carriage-returns and white space.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list of common inline elements are shown.</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3352800" y="1047750"/>
            <a:ext cx="5438775" cy="3810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ENTITIES</a:t>
            </a:r>
          </a:p>
        </p:txBody>
      </p:sp>
      <p:sp>
        <p:nvSpPr>
          <p:cNvPr id="5" name="Subtitle 2"/>
          <p:cNvSpPr>
            <a:spLocks noGrp="1"/>
          </p:cNvSpPr>
          <p:nvPr>
            <p:ph type="subTitle" idx="1"/>
          </p:nvPr>
        </p:nvSpPr>
        <p:spPr>
          <a:xfrm>
            <a:off x="304800" y="819150"/>
            <a:ext cx="2819400" cy="3886200"/>
          </a:xfrm>
        </p:spPr>
        <p:txBody>
          <a:bodyPr>
            <a:normAutofit fontScale="85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Character entities are used for characters that are not easy to type with a keyboard, or have a reserved meaning, or have reserved functions, like the non-breakable space.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list of common character entities are shown.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&amp;</a:t>
            </a:r>
            <a:r>
              <a:rPr lang="en-US" sz="2000" dirty="0" err="1" smtClean="0">
                <a:solidFill>
                  <a:schemeClr val="tx1">
                    <a:lumMod val="65000"/>
                    <a:lumOff val="35000"/>
                  </a:schemeClr>
                </a:solidFill>
                <a:latin typeface="Arial" pitchFamily="34" charset="0"/>
                <a:cs typeface="Arial" pitchFamily="34" charset="0"/>
              </a:rPr>
              <a:t>lt</a:t>
            </a:r>
            <a:r>
              <a:rPr lang="en-US" sz="2000" dirty="0" smtClean="0">
                <a:solidFill>
                  <a:schemeClr val="tx1">
                    <a:lumMod val="65000"/>
                    <a:lumOff val="35000"/>
                  </a:schemeClr>
                </a:solidFill>
                <a:latin typeface="Arial" pitchFamily="34" charset="0"/>
                <a:cs typeface="Arial" pitchFamily="34" charset="0"/>
              </a:rPr>
              <a:t>; and &amp;</a:t>
            </a:r>
            <a:r>
              <a:rPr lang="en-US" sz="2000" dirty="0" err="1" smtClean="0">
                <a:solidFill>
                  <a:schemeClr val="tx1">
                    <a:lumMod val="65000"/>
                    <a:lumOff val="35000"/>
                  </a:schemeClr>
                </a:solidFill>
                <a:latin typeface="Arial" pitchFamily="34" charset="0"/>
                <a:cs typeface="Arial" pitchFamily="34" charset="0"/>
              </a:rPr>
              <a:t>gt</a:t>
            </a:r>
            <a:r>
              <a:rPr lang="en-US" sz="2000" dirty="0" smtClean="0">
                <a:solidFill>
                  <a:schemeClr val="tx1">
                    <a:lumMod val="65000"/>
                    <a:lumOff val="35000"/>
                  </a:schemeClr>
                </a:solidFill>
                <a:latin typeface="Arial" pitchFamily="34" charset="0"/>
                <a:cs typeface="Arial" pitchFamily="34" charset="0"/>
              </a:rPr>
              <a:t>; is highly encouraged because otherwise if &lt;/ is used on a value, it can cause the browser to confuse it for a tag and render incorrectly.</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3124200" y="1123950"/>
            <a:ext cx="5524500" cy="289420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OVERVIEW</a:t>
            </a:r>
            <a:endParaRPr lang="en-US" sz="3500" u="sng" dirty="0">
              <a:solidFill>
                <a:schemeClr val="bg1"/>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ENTITIES</a:t>
            </a:r>
          </a:p>
        </p:txBody>
      </p:sp>
      <p:pic>
        <p:nvPicPr>
          <p:cNvPr id="62472" name="Picture 8"/>
          <p:cNvPicPr>
            <a:picLocks noChangeAspect="1" noChangeArrowheads="1"/>
          </p:cNvPicPr>
          <p:nvPr/>
        </p:nvPicPr>
        <p:blipFill>
          <a:blip r:embed="rId2" cstate="print"/>
          <a:srcRect/>
          <a:stretch>
            <a:fillRect/>
          </a:stretch>
        </p:blipFill>
        <p:spPr bwMode="auto">
          <a:xfrm>
            <a:off x="457200" y="1200150"/>
            <a:ext cx="8212676" cy="338511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DIACRITICALS</a:t>
            </a:r>
          </a:p>
        </p:txBody>
      </p:sp>
      <p:pic>
        <p:nvPicPr>
          <p:cNvPr id="61442" name="Picture 2"/>
          <p:cNvPicPr>
            <a:picLocks noChangeAspect="1" noChangeArrowheads="1"/>
          </p:cNvPicPr>
          <p:nvPr/>
        </p:nvPicPr>
        <p:blipFill>
          <a:blip r:embed="rId2" cstate="print"/>
          <a:srcRect/>
          <a:stretch>
            <a:fillRect/>
          </a:stretch>
        </p:blipFill>
        <p:spPr bwMode="auto">
          <a:xfrm>
            <a:off x="2133600" y="1123950"/>
            <a:ext cx="4613686" cy="35814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EMOJIS</a:t>
            </a:r>
          </a:p>
        </p:txBody>
      </p:sp>
      <p:sp>
        <p:nvSpPr>
          <p:cNvPr id="5" name="Subtitle 2"/>
          <p:cNvSpPr>
            <a:spLocks noGrp="1"/>
          </p:cNvSpPr>
          <p:nvPr>
            <p:ph type="subTitle" idx="1"/>
          </p:nvPr>
        </p:nvSpPr>
        <p:spPr>
          <a:xfrm>
            <a:off x="304800" y="971550"/>
            <a:ext cx="6629400" cy="3733800"/>
          </a:xfrm>
        </p:spPr>
        <p:txBody>
          <a:bodyPr>
            <a:normAutofit/>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Emojis</a:t>
            </a:r>
            <a:r>
              <a:rPr lang="en-US" sz="2000" dirty="0" smtClean="0">
                <a:solidFill>
                  <a:schemeClr val="tx1">
                    <a:lumMod val="65000"/>
                    <a:lumOff val="35000"/>
                  </a:schemeClr>
                </a:solidFill>
                <a:latin typeface="Arial" pitchFamily="34" charset="0"/>
                <a:cs typeface="Arial" pitchFamily="34" charset="0"/>
              </a:rPr>
              <a:t> look like images and icons but they are not, they are letters from the UTF-8 character set &lt;meta </a:t>
            </a:r>
            <a:r>
              <a:rPr lang="en-US" sz="2000" dirty="0" err="1" smtClean="0">
                <a:solidFill>
                  <a:schemeClr val="tx1">
                    <a:lumMod val="65000"/>
                    <a:lumOff val="35000"/>
                  </a:schemeClr>
                </a:solidFill>
                <a:latin typeface="Arial" pitchFamily="34" charset="0"/>
                <a:cs typeface="Arial" pitchFamily="34" charset="0"/>
              </a:rPr>
              <a:t>charset</a:t>
            </a:r>
            <a:r>
              <a:rPr lang="en-US" sz="2000" dirty="0" smtClean="0">
                <a:solidFill>
                  <a:schemeClr val="tx1">
                    <a:lumMod val="65000"/>
                    <a:lumOff val="35000"/>
                  </a:schemeClr>
                </a:solidFill>
                <a:latin typeface="Arial" pitchFamily="34" charset="0"/>
                <a:cs typeface="Arial" pitchFamily="34" charset="0"/>
              </a:rPr>
              <a:t>="UTF-8"&gt;.</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Emojis</a:t>
            </a:r>
            <a:r>
              <a:rPr lang="en-US" sz="2000" dirty="0" smtClean="0">
                <a:solidFill>
                  <a:schemeClr val="tx1">
                    <a:lumMod val="65000"/>
                    <a:lumOff val="35000"/>
                  </a:schemeClr>
                </a:solidFill>
                <a:latin typeface="Arial" pitchFamily="34" charset="0"/>
                <a:cs typeface="Arial" pitchFamily="34" charset="0"/>
              </a:rPr>
              <a:t> are good for expressing emotions on the internet.  Confrontations can sometimes occur if the wrong tone is expressed without an </a:t>
            </a:r>
            <a:r>
              <a:rPr lang="en-US" sz="2000" dirty="0" err="1" smtClean="0">
                <a:solidFill>
                  <a:schemeClr val="tx1">
                    <a:lumMod val="65000"/>
                    <a:lumOff val="35000"/>
                  </a:schemeClr>
                </a:solidFill>
                <a:latin typeface="Arial" pitchFamily="34" charset="0"/>
                <a:cs typeface="Arial" pitchFamily="34" charset="0"/>
              </a:rPr>
              <a:t>emoji</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full list can be found here </a:t>
            </a:r>
            <a:r>
              <a:rPr lang="en-US" sz="2000" dirty="0" smtClean="0">
                <a:solidFill>
                  <a:schemeClr val="tx1">
                    <a:lumMod val="65000"/>
                    <a:lumOff val="35000"/>
                  </a:schemeClr>
                </a:solidFill>
                <a:latin typeface="Arial" pitchFamily="34" charset="0"/>
                <a:cs typeface="Arial" pitchFamily="34" charset="0"/>
                <a:hlinkClick r:id="rId2"/>
              </a:rPr>
              <a:t>https://www.w3schools.com/charsets/ref_emoji.asp</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3490" name="Picture 2"/>
          <p:cNvPicPr>
            <a:picLocks noChangeAspect="1" noChangeArrowheads="1"/>
          </p:cNvPicPr>
          <p:nvPr/>
        </p:nvPicPr>
        <p:blipFill>
          <a:blip r:embed="rId3" cstate="print"/>
          <a:srcRect/>
          <a:stretch>
            <a:fillRect/>
          </a:stretch>
        </p:blipFill>
        <p:spPr bwMode="auto">
          <a:xfrm>
            <a:off x="7010400" y="1047750"/>
            <a:ext cx="1577900" cy="365283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TAGS</a:t>
            </a:r>
            <a:endParaRPr lang="en-US" sz="3500" u="sng" dirty="0">
              <a:solidFill>
                <a:schemeClr val="bg1"/>
              </a:solidFill>
              <a:latin typeface="Arial Black"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733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Heading tags (h1, h2, h3…) are used to display different sized text.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tags are not used often anymore because their format can be replaced with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these sorts of default h tags can sometimes be hard to work with, because they contain hidden margins and spaces that are hard to control.</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 TAGS</a:t>
            </a:r>
            <a:endParaRPr lang="en-US" sz="2500" u="sng" dirty="0">
              <a:solidFill>
                <a:srgbClr val="3366CC"/>
              </a:solidFill>
              <a:latin typeface="Arial Black" pitchFamily="34" charset="0"/>
            </a:endParaRPr>
          </a:p>
        </p:txBody>
      </p:sp>
      <p:sp>
        <p:nvSpPr>
          <p:cNvPr id="10" name="Right Arrow 9"/>
          <p:cNvSpPr/>
          <p:nvPr/>
        </p:nvSpPr>
        <p:spPr>
          <a:xfrm rot="5400000">
            <a:off x="5804916" y="2558034"/>
            <a:ext cx="1371600" cy="484632"/>
          </a:xfrm>
          <a:prstGeom prst="rightArrow">
            <a:avLst>
              <a:gd name="adj1" fmla="val 50000"/>
              <a:gd name="adj2" fmla="val 77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p:cNvPicPr>
            <a:picLocks noChangeAspect="1" noChangeArrowheads="1"/>
          </p:cNvPicPr>
          <p:nvPr/>
        </p:nvPicPr>
        <p:blipFill>
          <a:blip r:embed="rId2" cstate="print"/>
          <a:srcRect/>
          <a:stretch>
            <a:fillRect/>
          </a:stretch>
        </p:blipFill>
        <p:spPr bwMode="auto">
          <a:xfrm>
            <a:off x="4038600" y="1200150"/>
            <a:ext cx="4856018" cy="649437"/>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4724400" y="3638550"/>
            <a:ext cx="3518065" cy="1143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914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&lt;p&gt; tag is wrapped around text to define a paragraph.</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t>
            </a:r>
            <a:r>
              <a:rPr lang="en-US" sz="2000" dirty="0" err="1" smtClean="0">
                <a:solidFill>
                  <a:schemeClr val="tx1">
                    <a:lumMod val="65000"/>
                    <a:lumOff val="35000"/>
                  </a:schemeClr>
                </a:solidFill>
                <a:latin typeface="Arial" pitchFamily="34" charset="0"/>
                <a:cs typeface="Arial" pitchFamily="34" charset="0"/>
              </a:rPr>
              <a:t>br</a:t>
            </a:r>
            <a:r>
              <a:rPr lang="en-US" sz="2000" dirty="0" smtClean="0">
                <a:solidFill>
                  <a:schemeClr val="tx1">
                    <a:lumMod val="65000"/>
                    <a:lumOff val="35000"/>
                  </a:schemeClr>
                </a:solidFill>
                <a:latin typeface="Arial" pitchFamily="34" charset="0"/>
                <a:cs typeface="Arial" pitchFamily="34" charset="0"/>
              </a:rPr>
              <a:t>/&gt; tag is used by itself and used to force a line break.</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 TAGS</a:t>
            </a:r>
            <a:endParaRPr lang="en-US" sz="2500" u="sng" dirty="0">
              <a:solidFill>
                <a:srgbClr val="3366CC"/>
              </a:solidFill>
              <a:latin typeface="Arial Black"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533400" y="2571750"/>
            <a:ext cx="8153400" cy="1627666"/>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1447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&lt;div&gt; tag and the &lt;span&gt; tag are the most common HTML tags, and are used as generic containers for anything.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&lt;span&gt; tag is usually preferred because it is inline and liter weight than the div tag.  The &lt;div&gt; tag is block-level.</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DIV + SPAN TAGS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762000" y="2952750"/>
            <a:ext cx="7579995" cy="13144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1981200"/>
          </a:xfrm>
        </p:spPr>
        <p:txBody>
          <a:bodyPr>
            <a:normAutofit fontScale="70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&lt;a&gt; tag aka the anchor tag is used to define a hyperlink, so that when a user clicks on it, it loads a link.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Links can be to external sites, to other pages, to other locations within the current page, to start an email service, or to execute a JavaScript function.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older sites, the term ‘click here’ was used on hyperlinks.  Nowadays this is obsolete, because buttons are not always triggered by clicks and buttons should describe more about the function.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force a link into a new tab, you can use the target=“_blank” syntax.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first testing an anchor tag, it is common to set the </a:t>
            </a:r>
            <a:r>
              <a:rPr lang="en-US" sz="2000" dirty="0" err="1" smtClean="0">
                <a:solidFill>
                  <a:schemeClr val="tx1">
                    <a:lumMod val="65000"/>
                    <a:lumOff val="35000"/>
                  </a:schemeClr>
                </a:solidFill>
                <a:latin typeface="Arial" pitchFamily="34" charset="0"/>
                <a:cs typeface="Arial" pitchFamily="34" charset="0"/>
              </a:rPr>
              <a:t>href</a:t>
            </a:r>
            <a:r>
              <a:rPr lang="en-US" sz="2000" dirty="0" smtClean="0">
                <a:solidFill>
                  <a:schemeClr val="tx1">
                    <a:lumMod val="65000"/>
                    <a:lumOff val="35000"/>
                  </a:schemeClr>
                </a:solidFill>
                <a:latin typeface="Arial" pitchFamily="34" charset="0"/>
                <a:cs typeface="Arial" pitchFamily="34" charset="0"/>
              </a:rPr>
              <a:t> as </a:t>
            </a:r>
            <a:r>
              <a:rPr lang="en-US" sz="2000" dirty="0" err="1" smtClean="0">
                <a:solidFill>
                  <a:schemeClr val="tx1">
                    <a:lumMod val="65000"/>
                    <a:lumOff val="35000"/>
                  </a:schemeClr>
                </a:solidFill>
                <a:latin typeface="Arial" pitchFamily="34" charset="0"/>
                <a:cs typeface="Arial" pitchFamily="34" charset="0"/>
              </a:rPr>
              <a:t>href</a:t>
            </a:r>
            <a:r>
              <a:rPr lang="en-US" sz="2000" dirty="0" smtClean="0">
                <a:solidFill>
                  <a:schemeClr val="tx1">
                    <a:lumMod val="65000"/>
                    <a:lumOff val="35000"/>
                  </a:schemeClr>
                </a:solidFill>
                <a:latin typeface="Arial" pitchFamily="34" charset="0"/>
                <a:cs typeface="Arial" pitchFamily="34" charset="0"/>
              </a:rPr>
              <a:t>=‘#’.  The browser will recognize them as links, but nothing will happen when the link is clicked.</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 TAGS</a:t>
            </a:r>
            <a:endParaRPr lang="en-US" sz="2500" u="sng" dirty="0">
              <a:solidFill>
                <a:srgbClr val="3366CC"/>
              </a:solidFill>
              <a:latin typeface="Arial Black"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905000" y="2800350"/>
            <a:ext cx="5127992" cy="18288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 TAGS</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4812583" y="1657350"/>
            <a:ext cx="4331417" cy="24193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52400" y="1809750"/>
            <a:ext cx="4648200" cy="2072969"/>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8006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File locations are specified using path names of directory trees.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 symbol is used to split folder directories within a pathname.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 symbol is used to move 1 folder up in the tree.</a:t>
            </a: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PATHS</a:t>
            </a:r>
          </a:p>
        </p:txBody>
      </p:sp>
      <p:pic>
        <p:nvPicPr>
          <p:cNvPr id="3077" name="Picture 5"/>
          <p:cNvPicPr>
            <a:picLocks noChangeAspect="1" noChangeArrowheads="1"/>
          </p:cNvPicPr>
          <p:nvPr/>
        </p:nvPicPr>
        <p:blipFill>
          <a:blip r:embed="rId2" cstate="print"/>
          <a:srcRect/>
          <a:stretch>
            <a:fillRect/>
          </a:stretch>
        </p:blipFill>
        <p:spPr bwMode="auto">
          <a:xfrm>
            <a:off x="5715000" y="1047750"/>
            <a:ext cx="3124200" cy="3820886"/>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brief history of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syntax of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Why semantic structure is important for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 HTML documents are structured.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tour of the main elements in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semantic structure elements in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https://www.w3schools.com/html/default.asp</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PATH EXAMPLES</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143000" y="1047750"/>
            <a:ext cx="6996243" cy="3576292"/>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PATH EXAMPLES</a:t>
            </a:r>
            <a:endParaRPr lang="en-US" sz="2500" u="sng" dirty="0">
              <a:solidFill>
                <a:srgbClr val="3366CC"/>
              </a:solidFill>
              <a:latin typeface="Arial Black"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371600" y="971550"/>
            <a:ext cx="6400800" cy="4021821"/>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FORMATTING</a:t>
            </a:r>
            <a:endParaRPr lang="en-US" sz="2500" u="sng" dirty="0">
              <a:solidFill>
                <a:srgbClr val="3366CC"/>
              </a:solidFill>
              <a:latin typeface="Arial Black" pitchFamily="34" charset="0"/>
            </a:endParaRPr>
          </a:p>
        </p:txBody>
      </p:sp>
      <p:pic>
        <p:nvPicPr>
          <p:cNvPr id="56322" name="Picture 2"/>
          <p:cNvPicPr>
            <a:picLocks noChangeAspect="1" noChangeArrowheads="1"/>
          </p:cNvPicPr>
          <p:nvPr/>
        </p:nvPicPr>
        <p:blipFill>
          <a:blip r:embed="rId2" cstate="print"/>
          <a:srcRect/>
          <a:stretch>
            <a:fillRect/>
          </a:stretch>
        </p:blipFill>
        <p:spPr bwMode="auto">
          <a:xfrm>
            <a:off x="2743200" y="1176046"/>
            <a:ext cx="3886200" cy="3529304"/>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6248400" y="2247117"/>
            <a:ext cx="2512483" cy="1239033"/>
          </a:xfrm>
          <a:prstGeom prst="rect">
            <a:avLst/>
          </a:prstGeom>
          <a:noFill/>
          <a:ln w="9525">
            <a:noFill/>
            <a:miter lim="800000"/>
            <a:headEnd/>
            <a:tailEnd/>
          </a:ln>
        </p:spPr>
      </p:pic>
      <p:sp>
        <p:nvSpPr>
          <p:cNvPr id="9" name="Subtitle 2"/>
          <p:cNvSpPr>
            <a:spLocks noGrp="1"/>
          </p:cNvSpPr>
          <p:nvPr>
            <p:ph type="subTitle" idx="1"/>
          </p:nvPr>
        </p:nvSpPr>
        <p:spPr>
          <a:xfrm>
            <a:off x="304800" y="971550"/>
            <a:ext cx="23622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Formatting is used to format HTML without using CSS.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&lt;font color=‘red’&gt; tag is an example method of turning font red without using any CSS, or the &lt;u&gt; tag is used to underline.</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IMAGES</a:t>
            </a:r>
          </a:p>
        </p:txBody>
      </p:sp>
      <p:sp>
        <p:nvSpPr>
          <p:cNvPr id="5" name="Subtitle 2"/>
          <p:cNvSpPr>
            <a:spLocks noGrp="1"/>
          </p:cNvSpPr>
          <p:nvPr>
            <p:ph type="subTitle" idx="1"/>
          </p:nvPr>
        </p:nvSpPr>
        <p:spPr>
          <a:xfrm>
            <a:off x="304800" y="971550"/>
            <a:ext cx="8458200" cy="914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most common way to display an image is by using &lt;</a:t>
            </a:r>
            <a:r>
              <a:rPr lang="en-US" sz="2000" dirty="0" err="1" smtClean="0">
                <a:solidFill>
                  <a:schemeClr val="tx1">
                    <a:lumMod val="65000"/>
                    <a:lumOff val="35000"/>
                  </a:schemeClr>
                </a:solidFill>
                <a:latin typeface="Arial" pitchFamily="34" charset="0"/>
                <a:cs typeface="Arial" pitchFamily="34" charset="0"/>
              </a:rPr>
              <a:t>img</a:t>
            </a:r>
            <a:r>
              <a:rPr lang="en-US" sz="2000" dirty="0" smtClean="0">
                <a:solidFill>
                  <a:schemeClr val="tx1">
                    <a:lumMod val="65000"/>
                    <a:lumOff val="35000"/>
                  </a:schemeClr>
                </a:solidFill>
                <a:latin typeface="Arial" pitchFamily="34" charset="0"/>
                <a:cs typeface="Arial" pitchFamily="34" charset="0"/>
              </a:rPr>
              <a:t>&gt;.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Other ways include using the background-image property using </a:t>
            </a:r>
            <a:r>
              <a:rPr lang="en-US" sz="2000" dirty="0" err="1" smtClean="0">
                <a:solidFill>
                  <a:schemeClr val="tx1">
                    <a:lumMod val="65000"/>
                    <a:lumOff val="35000"/>
                  </a:schemeClr>
                </a:solidFill>
                <a:latin typeface="Arial" pitchFamily="34" charset="0"/>
                <a:cs typeface="Arial" pitchFamily="34" charset="0"/>
              </a:rPr>
              <a:t>css</a:t>
            </a:r>
            <a:r>
              <a:rPr lang="en-US" sz="2000" dirty="0" smtClean="0">
                <a:solidFill>
                  <a:schemeClr val="tx1">
                    <a:lumMod val="65000"/>
                    <a:lumOff val="35000"/>
                  </a:schemeClr>
                </a:solidFill>
                <a:latin typeface="Arial" pitchFamily="34" charset="0"/>
                <a:cs typeface="Arial" pitchFamily="34" charset="0"/>
              </a:rPr>
              <a:t>. </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228600" y="2343150"/>
            <a:ext cx="8514051" cy="17526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LAYOUT</a:t>
            </a:r>
          </a:p>
        </p:txBody>
      </p:sp>
      <p:pic>
        <p:nvPicPr>
          <p:cNvPr id="9217" name="Picture 1"/>
          <p:cNvPicPr>
            <a:picLocks noChangeAspect="1" noChangeArrowheads="1"/>
          </p:cNvPicPr>
          <p:nvPr/>
        </p:nvPicPr>
        <p:blipFill>
          <a:blip r:embed="rId2" cstate="print"/>
          <a:srcRect/>
          <a:stretch>
            <a:fillRect/>
          </a:stretch>
        </p:blipFill>
        <p:spPr bwMode="auto">
          <a:xfrm>
            <a:off x="228600" y="1428750"/>
            <a:ext cx="8716830" cy="25908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HEADING GROUPS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8194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t>
            </a:r>
            <a:r>
              <a:rPr lang="en-US" sz="2000" dirty="0" err="1" smtClean="0">
                <a:solidFill>
                  <a:schemeClr val="tx1">
                    <a:lumMod val="65000"/>
                    <a:lumOff val="35000"/>
                  </a:schemeClr>
                </a:solidFill>
                <a:latin typeface="Arial" pitchFamily="34" charset="0"/>
                <a:cs typeface="Arial" pitchFamily="34" charset="0"/>
              </a:rPr>
              <a:t>hgroup</a:t>
            </a:r>
            <a:r>
              <a:rPr lang="en-US" sz="2000" dirty="0" smtClean="0">
                <a:solidFill>
                  <a:schemeClr val="tx1">
                    <a:lumMod val="65000"/>
                    <a:lumOff val="35000"/>
                  </a:schemeClr>
                </a:solidFill>
                <a:latin typeface="Arial" pitchFamily="34" charset="0"/>
                <a:cs typeface="Arial" pitchFamily="34" charset="0"/>
              </a:rPr>
              <a:t>&gt; tag can be used to group elements together.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can only contain &lt;h&gt; elements.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2013, the W3C decided to drop the &lt;</a:t>
            </a:r>
            <a:r>
              <a:rPr lang="en-US" sz="2000" dirty="0" err="1" smtClean="0">
                <a:solidFill>
                  <a:schemeClr val="tx1">
                    <a:lumMod val="65000"/>
                    <a:lumOff val="35000"/>
                  </a:schemeClr>
                </a:solidFill>
                <a:latin typeface="Arial" pitchFamily="34" charset="0"/>
                <a:cs typeface="Arial" pitchFamily="34" charset="0"/>
              </a:rPr>
              <a:t>hgroup</a:t>
            </a:r>
            <a:r>
              <a:rPr lang="en-US" sz="2000" dirty="0" smtClean="0">
                <a:solidFill>
                  <a:schemeClr val="tx1">
                    <a:lumMod val="65000"/>
                    <a:lumOff val="35000"/>
                  </a:schemeClr>
                </a:solidFill>
                <a:latin typeface="Arial" pitchFamily="34" charset="0"/>
                <a:cs typeface="Arial" pitchFamily="34" charset="0"/>
              </a:rPr>
              <a:t>&gt; element and encouraged people to use &lt;div&gt; tags instead to group headers.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3200400" y="1352550"/>
            <a:ext cx="5334000" cy="3048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NAVIGATION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2667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t>
            </a:r>
            <a:r>
              <a:rPr lang="en-US" sz="2000" dirty="0" err="1" smtClean="0">
                <a:solidFill>
                  <a:schemeClr val="tx1">
                    <a:lumMod val="65000"/>
                    <a:lumOff val="35000"/>
                  </a:schemeClr>
                </a:solidFill>
                <a:latin typeface="Arial" pitchFamily="34" charset="0"/>
                <a:cs typeface="Arial" pitchFamily="34" charset="0"/>
              </a:rPr>
              <a:t>nav</a:t>
            </a:r>
            <a:r>
              <a:rPr lang="en-US" sz="2000" dirty="0" smtClean="0">
                <a:solidFill>
                  <a:schemeClr val="tx1">
                    <a:lumMod val="65000"/>
                    <a:lumOff val="35000"/>
                  </a:schemeClr>
                </a:solidFill>
                <a:latin typeface="Arial" pitchFamily="34" charset="0"/>
                <a:cs typeface="Arial" pitchFamily="34" charset="0"/>
              </a:rPr>
              <a:t>&gt; element is used to navigate to other parts of a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commonly used on page tabs.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3124200" y="1581150"/>
            <a:ext cx="5638800" cy="28194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ARTICLES AND SECTIONS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make a book easier to read, it is broken up into chapters and sections.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HTML, the same is done with &lt;article&gt; and &lt;section&gt; tags.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However, nowadays those tags are not used often, because sectioning is mainly handled with &lt;div&gt; since they are more universal.</a:t>
            </a: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HEADERS AND FOOTERS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5943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common for websites to have headers and footers.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Headers will typically contain the site logo and title, navigation links, and a banner.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footer contains less important information at smaller font, such as twitter feeds or links to other social sites, copyright notices, information on site privacy.</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6400800" y="1047750"/>
            <a:ext cx="2243372" cy="38909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a:solidFill>
                  <a:srgbClr val="3366CC"/>
                </a:solidFill>
                <a:latin typeface="Arial Black" pitchFamily="34" charset="0"/>
              </a:rPr>
              <a:t>FIGURES</a:t>
            </a:r>
          </a:p>
        </p:txBody>
      </p:sp>
      <p:sp>
        <p:nvSpPr>
          <p:cNvPr id="5" name="Subtitle 2"/>
          <p:cNvSpPr>
            <a:spLocks noGrp="1"/>
          </p:cNvSpPr>
          <p:nvPr>
            <p:ph type="subTitle" idx="1"/>
          </p:nvPr>
        </p:nvSpPr>
        <p:spPr>
          <a:xfrm>
            <a:off x="304800" y="971550"/>
            <a:ext cx="2971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Figures can be added using the &lt;figure&gt;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figure caption can be added using the &lt;</a:t>
            </a:r>
            <a:r>
              <a:rPr lang="en-US" sz="2000" dirty="0" err="1" smtClean="0">
                <a:solidFill>
                  <a:schemeClr val="tx1">
                    <a:lumMod val="65000"/>
                    <a:lumOff val="35000"/>
                  </a:schemeClr>
                </a:solidFill>
                <a:latin typeface="Arial" pitchFamily="34" charset="0"/>
                <a:cs typeface="Arial" pitchFamily="34" charset="0"/>
              </a:rPr>
              <a:t>figcaption</a:t>
            </a:r>
            <a:r>
              <a:rPr lang="en-US" sz="2000" dirty="0" smtClean="0">
                <a:solidFill>
                  <a:schemeClr val="tx1">
                    <a:lumMod val="65000"/>
                    <a:lumOff val="35000"/>
                  </a:schemeClr>
                </a:solidFill>
                <a:latin typeface="Arial" pitchFamily="34" charset="0"/>
                <a:cs typeface="Arial" pitchFamily="34" charset="0"/>
              </a:rPr>
              <a:t>&gt; tag.</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3276600" y="1123950"/>
            <a:ext cx="5437717" cy="34956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development of HTML was relatively clouded ever since the 1960s, but began to standardize in 1993 by W3C.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statement essentially wrote that to publish information for global distribution, a universally understood language was required, which came to be HTML.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 is defined as a markup language.  A markup language allows users to control how text and visual elements are laid out on a document.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Markup language uses content and tags to display information on a page.  The content is the text in it’s raw state and the tags adds the formatting.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BACKGROUND</a:t>
            </a:r>
            <a:endParaRPr lang="en-US" sz="2500" u="sng" dirty="0">
              <a:solidFill>
                <a:srgbClr val="3366CC"/>
              </a:solidFill>
              <a:latin typeface="Arial Black"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ASIDES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1828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&lt;aside&gt; tag does not render as anything, but can be used with </a:t>
            </a:r>
            <a:r>
              <a:rPr lang="en-US" sz="2000" dirty="0" err="1" smtClean="0">
                <a:solidFill>
                  <a:schemeClr val="tx1">
                    <a:lumMod val="65000"/>
                    <a:lumOff val="35000"/>
                  </a:schemeClr>
                </a:solidFill>
                <a:latin typeface="Arial" pitchFamily="34" charset="0"/>
                <a:cs typeface="Arial" pitchFamily="34" charset="0"/>
              </a:rPr>
              <a:t>css</a:t>
            </a:r>
            <a:r>
              <a:rPr lang="en-US" sz="2000" dirty="0" smtClean="0">
                <a:solidFill>
                  <a:schemeClr val="tx1">
                    <a:lumMod val="65000"/>
                    <a:lumOff val="35000"/>
                  </a:schemeClr>
                </a:solidFill>
                <a:latin typeface="Arial" pitchFamily="34" charset="0"/>
                <a:cs typeface="Arial" pitchFamily="34" charset="0"/>
              </a:rPr>
              <a:t> to render side notes.</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2133600" y="1428750"/>
            <a:ext cx="6649730" cy="31242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868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t>
            </a:r>
            <a:r>
              <a:rPr lang="en-US" sz="2000" dirty="0" err="1" smtClean="0">
                <a:solidFill>
                  <a:schemeClr val="tx1">
                    <a:lumMod val="65000"/>
                    <a:lumOff val="35000"/>
                  </a:schemeClr>
                </a:solidFill>
                <a:latin typeface="Arial" pitchFamily="34" charset="0"/>
                <a:cs typeface="Arial" pitchFamily="34" charset="0"/>
              </a:rPr>
              <a:t>iframe</a:t>
            </a:r>
            <a:r>
              <a:rPr lang="en-US" sz="2000" dirty="0" smtClean="0">
                <a:solidFill>
                  <a:schemeClr val="tx1">
                    <a:lumMod val="65000"/>
                    <a:lumOff val="35000"/>
                  </a:schemeClr>
                </a:solidFill>
                <a:latin typeface="Arial" pitchFamily="34" charset="0"/>
                <a:cs typeface="Arial" pitchFamily="34" charset="0"/>
              </a:rPr>
              <a:t>&gt; tag is used to display a web page inside another web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useful for advertisements on web pages, because they give isolated third party security and scripting.</a:t>
            </a: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IFRAMES</a:t>
            </a:r>
            <a:endParaRPr lang="en-US" sz="2500" u="sng" dirty="0">
              <a:solidFill>
                <a:srgbClr val="3366CC"/>
              </a:solidFill>
              <a:latin typeface="Arial Black" pitchFamily="34" charset="0"/>
            </a:endParaRPr>
          </a:p>
        </p:txBody>
      </p:sp>
      <p:pic>
        <p:nvPicPr>
          <p:cNvPr id="60419" name="Picture 3"/>
          <p:cNvPicPr>
            <a:picLocks noChangeAspect="1" noChangeArrowheads="1"/>
          </p:cNvPicPr>
          <p:nvPr/>
        </p:nvPicPr>
        <p:blipFill>
          <a:blip r:embed="rId2" cstate="print"/>
          <a:srcRect/>
          <a:stretch>
            <a:fillRect/>
          </a:stretch>
        </p:blipFill>
        <p:spPr bwMode="auto">
          <a:xfrm>
            <a:off x="4610100" y="2190750"/>
            <a:ext cx="4229100" cy="2514600"/>
          </a:xfrm>
          <a:prstGeom prst="rect">
            <a:avLst/>
          </a:prstGeom>
          <a:noFill/>
          <a:ln w="9525">
            <a:noFill/>
            <a:miter lim="800000"/>
            <a:headEnd/>
            <a:tailEnd/>
          </a:ln>
        </p:spPr>
      </p:pic>
      <p:pic>
        <p:nvPicPr>
          <p:cNvPr id="60420" name="Picture 4"/>
          <p:cNvPicPr>
            <a:picLocks noChangeAspect="1" noChangeArrowheads="1"/>
          </p:cNvPicPr>
          <p:nvPr/>
        </p:nvPicPr>
        <p:blipFill>
          <a:blip r:embed="rId3" cstate="print"/>
          <a:srcRect/>
          <a:stretch>
            <a:fillRect/>
          </a:stretch>
        </p:blipFill>
        <p:spPr bwMode="auto">
          <a:xfrm>
            <a:off x="304800" y="2571750"/>
            <a:ext cx="3636545" cy="1771650"/>
          </a:xfrm>
          <a:prstGeom prst="rect">
            <a:avLst/>
          </a:prstGeom>
          <a:noFill/>
          <a:ln w="9525">
            <a:noFill/>
            <a:miter lim="800000"/>
            <a:headEnd/>
            <a:tailEnd/>
          </a:ln>
        </p:spPr>
      </p:pic>
      <p:sp>
        <p:nvSpPr>
          <p:cNvPr id="11" name="Right Arrow 10"/>
          <p:cNvSpPr/>
          <p:nvPr/>
        </p:nvSpPr>
        <p:spPr>
          <a:xfrm>
            <a:off x="3810000" y="3153918"/>
            <a:ext cx="699516" cy="484632"/>
          </a:xfrm>
          <a:prstGeom prst="rightArrow">
            <a:avLst>
              <a:gd name="adj1" fmla="val 50000"/>
              <a:gd name="adj2" fmla="val 77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OTHER TAGS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&lt;hr&gt; tag creates a line across the page.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&lt;code&gt; tag displays the content in a programming font.</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Without code tag: </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With code tag:</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145" name="Picture 1"/>
          <p:cNvPicPr>
            <a:picLocks noChangeAspect="1" noChangeArrowheads="1"/>
          </p:cNvPicPr>
          <p:nvPr/>
        </p:nvPicPr>
        <p:blipFill>
          <a:blip r:embed="rId2" cstate="print"/>
          <a:srcRect/>
          <a:stretch>
            <a:fillRect/>
          </a:stretch>
        </p:blipFill>
        <p:spPr bwMode="auto">
          <a:xfrm>
            <a:off x="2609850" y="1733550"/>
            <a:ext cx="1885950" cy="314325"/>
          </a:xfrm>
          <a:prstGeom prst="rect">
            <a:avLst/>
          </a:prstGeom>
          <a:noFill/>
          <a:ln w="9525">
            <a:noFill/>
            <a:miter lim="800000"/>
            <a:headEnd/>
            <a:tailEnd/>
          </a:ln>
        </p:spPr>
      </p:pic>
      <p:pic>
        <p:nvPicPr>
          <p:cNvPr id="6146" name="Picture 2"/>
          <p:cNvPicPr>
            <a:picLocks noChangeAspect="1" noChangeArrowheads="1"/>
          </p:cNvPicPr>
          <p:nvPr/>
        </p:nvPicPr>
        <p:blipFill>
          <a:blip r:embed="rId3" cstate="print"/>
          <a:srcRect/>
          <a:stretch>
            <a:fillRect/>
          </a:stretch>
        </p:blipFill>
        <p:spPr bwMode="auto">
          <a:xfrm>
            <a:off x="2638425" y="2038350"/>
            <a:ext cx="2162175" cy="2286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STRUCTURES</a:t>
            </a:r>
            <a:endParaRPr lang="en-US" sz="3500" u="sng" dirty="0">
              <a:solidFill>
                <a:schemeClr val="bg1"/>
              </a:solidFill>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LISTS</a:t>
            </a:r>
          </a:p>
        </p:txBody>
      </p:sp>
      <p:sp>
        <p:nvSpPr>
          <p:cNvPr id="5" name="Subtitle 2"/>
          <p:cNvSpPr>
            <a:spLocks noGrp="1"/>
          </p:cNvSpPr>
          <p:nvPr>
            <p:ph type="subTitle" idx="1"/>
          </p:nvPr>
        </p:nvSpPr>
        <p:spPr>
          <a:xfrm>
            <a:off x="304800" y="971550"/>
            <a:ext cx="3429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Unordered lists are added using the &lt;</a:t>
            </a:r>
            <a:r>
              <a:rPr lang="en-US" sz="2000" dirty="0" err="1" smtClean="0">
                <a:solidFill>
                  <a:schemeClr val="tx1">
                    <a:lumMod val="65000"/>
                    <a:lumOff val="35000"/>
                  </a:schemeClr>
                </a:solidFill>
                <a:latin typeface="Arial" pitchFamily="34" charset="0"/>
                <a:cs typeface="Arial" pitchFamily="34" charset="0"/>
              </a:rPr>
              <a:t>ul</a:t>
            </a:r>
            <a:r>
              <a:rPr lang="en-US" sz="2000" dirty="0" smtClean="0">
                <a:solidFill>
                  <a:schemeClr val="tx1">
                    <a:lumMod val="65000"/>
                    <a:lumOff val="35000"/>
                  </a:schemeClr>
                </a:solidFill>
                <a:latin typeface="Arial" pitchFamily="34" charset="0"/>
                <a:cs typeface="Arial" pitchFamily="34" charset="0"/>
              </a:rPr>
              <a:t>&gt; tag and contain bulletin points.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Ordered lists are added using the &lt;</a:t>
            </a:r>
            <a:r>
              <a:rPr lang="en-US" sz="2000" dirty="0" err="1" smtClean="0">
                <a:solidFill>
                  <a:schemeClr val="tx1">
                    <a:lumMod val="65000"/>
                    <a:lumOff val="35000"/>
                  </a:schemeClr>
                </a:solidFill>
                <a:latin typeface="Arial" pitchFamily="34" charset="0"/>
                <a:cs typeface="Arial" pitchFamily="34" charset="0"/>
              </a:rPr>
              <a:t>ol</a:t>
            </a:r>
            <a:r>
              <a:rPr lang="en-US" sz="2000" dirty="0" smtClean="0">
                <a:solidFill>
                  <a:schemeClr val="tx1">
                    <a:lumMod val="65000"/>
                    <a:lumOff val="35000"/>
                  </a:schemeClr>
                </a:solidFill>
                <a:latin typeface="Arial" pitchFamily="34" charset="0"/>
                <a:cs typeface="Arial" pitchFamily="34" charset="0"/>
              </a:rPr>
              <a:t>&gt; and contain numbers.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a:t>
            </a:r>
            <a:r>
              <a:rPr lang="en-US" sz="2000" dirty="0" err="1" smtClean="0">
                <a:solidFill>
                  <a:schemeClr val="tx1">
                    <a:lumMod val="65000"/>
                    <a:lumOff val="35000"/>
                  </a:schemeClr>
                </a:solidFill>
                <a:latin typeface="Arial" pitchFamily="34" charset="0"/>
                <a:cs typeface="Arial" pitchFamily="34" charset="0"/>
              </a:rPr>
              <a:t>li</a:t>
            </a:r>
            <a:r>
              <a:rPr lang="en-US" sz="2000" dirty="0" smtClean="0">
                <a:solidFill>
                  <a:schemeClr val="tx1">
                    <a:lumMod val="65000"/>
                    <a:lumOff val="35000"/>
                  </a:schemeClr>
                </a:solidFill>
                <a:latin typeface="Arial" pitchFamily="34" charset="0"/>
                <a:cs typeface="Arial" pitchFamily="34" charset="0"/>
              </a:rPr>
              <a:t>&gt; tag is inserted for each item of the list.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3581400" y="1047750"/>
            <a:ext cx="5350340" cy="38862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TABLES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1371600"/>
          </a:xfrm>
        </p:spPr>
        <p:txBody>
          <a:bodyPr>
            <a:normAutofit fontScale="77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Tables consists of rows and columns.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All rows are defined with &lt;</a:t>
            </a:r>
            <a:r>
              <a:rPr lang="en-US" sz="2000" dirty="0" err="1" smtClean="0">
                <a:solidFill>
                  <a:schemeClr val="tx1">
                    <a:lumMod val="65000"/>
                    <a:lumOff val="35000"/>
                  </a:schemeClr>
                </a:solidFill>
                <a:latin typeface="Arial" pitchFamily="34" charset="0"/>
                <a:cs typeface="Arial" pitchFamily="34" charset="0"/>
              </a:rPr>
              <a:t>tr</a:t>
            </a:r>
            <a:r>
              <a:rPr lang="en-US" sz="2000" dirty="0" smtClean="0">
                <a:solidFill>
                  <a:schemeClr val="tx1">
                    <a:lumMod val="65000"/>
                    <a:lumOff val="35000"/>
                  </a:schemeClr>
                </a:solidFill>
                <a:latin typeface="Arial" pitchFamily="34" charset="0"/>
                <a:cs typeface="Arial" pitchFamily="34" charset="0"/>
              </a:rPr>
              <a:t>&gt; but the header column is defined with &lt;</a:t>
            </a:r>
            <a:r>
              <a:rPr lang="en-US" sz="2000" dirty="0" err="1" smtClean="0">
                <a:solidFill>
                  <a:schemeClr val="tx1">
                    <a:lumMod val="65000"/>
                    <a:lumOff val="35000"/>
                  </a:schemeClr>
                </a:solidFill>
                <a:latin typeface="Arial" pitchFamily="34" charset="0"/>
                <a:cs typeface="Arial" pitchFamily="34" charset="0"/>
              </a:rPr>
              <a:t>th</a:t>
            </a:r>
            <a:r>
              <a:rPr lang="en-US" sz="2000" dirty="0" smtClean="0">
                <a:solidFill>
                  <a:schemeClr val="tx1">
                    <a:lumMod val="65000"/>
                    <a:lumOff val="35000"/>
                  </a:schemeClr>
                </a:solidFill>
                <a:latin typeface="Arial" pitchFamily="34" charset="0"/>
                <a:cs typeface="Arial" pitchFamily="34" charset="0"/>
              </a:rPr>
              <a:t>&gt; and the content column is defined with &lt;td&gt;.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whole table must be wrapped around a &lt;table&gt;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caption tag can also be added with a &lt;caption&gt; tag.  Adding captions is relatively rare.</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5538" name="Picture 2"/>
          <p:cNvPicPr>
            <a:picLocks noChangeAspect="1" noChangeArrowheads="1"/>
          </p:cNvPicPr>
          <p:nvPr/>
        </p:nvPicPr>
        <p:blipFill>
          <a:blip r:embed="rId2" cstate="print"/>
          <a:srcRect/>
          <a:stretch>
            <a:fillRect/>
          </a:stretch>
        </p:blipFill>
        <p:spPr bwMode="auto">
          <a:xfrm>
            <a:off x="762000" y="2343150"/>
            <a:ext cx="2789924" cy="2466975"/>
          </a:xfrm>
          <a:prstGeom prst="rect">
            <a:avLst/>
          </a:prstGeom>
          <a:noFill/>
          <a:ln w="9525">
            <a:noFill/>
            <a:miter lim="800000"/>
            <a:headEnd/>
            <a:tailEnd/>
          </a:ln>
        </p:spPr>
      </p:pic>
      <p:pic>
        <p:nvPicPr>
          <p:cNvPr id="65539" name="Picture 3"/>
          <p:cNvPicPr>
            <a:picLocks noChangeAspect="1" noChangeArrowheads="1"/>
          </p:cNvPicPr>
          <p:nvPr/>
        </p:nvPicPr>
        <p:blipFill>
          <a:blip r:embed="rId3" cstate="print"/>
          <a:srcRect/>
          <a:stretch>
            <a:fillRect/>
          </a:stretch>
        </p:blipFill>
        <p:spPr bwMode="auto">
          <a:xfrm>
            <a:off x="5562600" y="2343150"/>
            <a:ext cx="3227560" cy="2362200"/>
          </a:xfrm>
          <a:prstGeom prst="rect">
            <a:avLst/>
          </a:prstGeom>
          <a:noFill/>
          <a:ln w="9525">
            <a:noFill/>
            <a:miter lim="800000"/>
            <a:headEnd/>
            <a:tailEnd/>
          </a:ln>
        </p:spPr>
      </p:pic>
      <p:sp>
        <p:nvSpPr>
          <p:cNvPr id="8" name="Right Arrow 7"/>
          <p:cNvSpPr/>
          <p:nvPr/>
        </p:nvSpPr>
        <p:spPr>
          <a:xfrm>
            <a:off x="3657600" y="3257550"/>
            <a:ext cx="1371600" cy="533400"/>
          </a:xfrm>
          <a:prstGeom prst="rightArrow">
            <a:avLst>
              <a:gd name="adj1" fmla="val 50000"/>
              <a:gd name="adj2" fmla="val 83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TABLE WITHOUT HEADINGS</a:t>
            </a:r>
            <a:endParaRPr lang="en-US" sz="2500" u="sng" dirty="0">
              <a:solidFill>
                <a:srgbClr val="3366CC"/>
              </a:solidFill>
              <a:latin typeface="Arial Black"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1524000" y="971550"/>
            <a:ext cx="5934075" cy="3870843"/>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TABLE WITH HEADINGS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2209800" y="971550"/>
            <a:ext cx="4287619" cy="38862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MERGING COLS</a:t>
            </a:r>
            <a:endParaRPr lang="en-US" sz="2500" u="sng" dirty="0">
              <a:solidFill>
                <a:srgbClr val="3366CC"/>
              </a:solidFill>
              <a:latin typeface="Arial Black" pitchFamily="34" charset="0"/>
            </a:endParaRPr>
          </a:p>
        </p:txBody>
      </p:sp>
      <p:pic>
        <p:nvPicPr>
          <p:cNvPr id="2051" name="Picture 3"/>
          <p:cNvPicPr>
            <a:picLocks noChangeAspect="1" noChangeArrowheads="1"/>
          </p:cNvPicPr>
          <p:nvPr/>
        </p:nvPicPr>
        <p:blipFill>
          <a:blip r:embed="rId2" cstate="print"/>
          <a:srcRect/>
          <a:stretch>
            <a:fillRect/>
          </a:stretch>
        </p:blipFill>
        <p:spPr bwMode="auto">
          <a:xfrm>
            <a:off x="1600200" y="971550"/>
            <a:ext cx="5639920" cy="37338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MERGING ROWS</a:t>
            </a:r>
            <a:endParaRPr lang="en-US" sz="2500" u="sng" dirty="0">
              <a:solidFill>
                <a:srgbClr val="3366CC"/>
              </a:solidFill>
              <a:latin typeface="Arial Black" pitchFamily="34" charset="0"/>
            </a:endParaRPr>
          </a:p>
        </p:txBody>
      </p:sp>
      <p:pic>
        <p:nvPicPr>
          <p:cNvPr id="8" name="Picture 3"/>
          <p:cNvPicPr>
            <a:picLocks noChangeAspect="1" noChangeArrowheads="1"/>
          </p:cNvPicPr>
          <p:nvPr/>
        </p:nvPicPr>
        <p:blipFill>
          <a:blip r:embed="rId2" cstate="print"/>
          <a:srcRect/>
          <a:stretch>
            <a:fillRect/>
          </a:stretch>
        </p:blipFill>
        <p:spPr bwMode="auto">
          <a:xfrm>
            <a:off x="457200" y="1581150"/>
            <a:ext cx="8153400" cy="2455181"/>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4958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HTML changes all the time and an excellent documentation reference is the W3Schools at </a:t>
            </a:r>
            <a:r>
              <a:rPr lang="en-US" sz="2000" dirty="0" smtClean="0">
                <a:solidFill>
                  <a:schemeClr val="tx1">
                    <a:lumMod val="65000"/>
                    <a:lumOff val="35000"/>
                  </a:schemeClr>
                </a:solidFill>
                <a:latin typeface="Arial" pitchFamily="34" charset="0"/>
                <a:cs typeface="Arial" pitchFamily="34" charset="0"/>
                <a:hlinkClick r:id="rId2"/>
              </a:rPr>
              <a:t>https://www.w3schools.com/html/default.asp</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reference is one of the best sources of truths on updated HTML, other sites like </a:t>
            </a:r>
            <a:r>
              <a:rPr lang="en-US" sz="2000" dirty="0" err="1" smtClean="0">
                <a:solidFill>
                  <a:schemeClr val="tx1">
                    <a:lumMod val="65000"/>
                    <a:lumOff val="35000"/>
                  </a:schemeClr>
                </a:solidFill>
                <a:latin typeface="Arial" pitchFamily="34" charset="0"/>
                <a:cs typeface="Arial" pitchFamily="34" charset="0"/>
              </a:rPr>
              <a:t>stackoverflow</a:t>
            </a:r>
            <a:r>
              <a:rPr lang="en-US" sz="2000" dirty="0" smtClean="0">
                <a:solidFill>
                  <a:schemeClr val="tx1">
                    <a:lumMod val="65000"/>
                    <a:lumOff val="35000"/>
                  </a:schemeClr>
                </a:solidFill>
                <a:latin typeface="Arial" pitchFamily="34" charset="0"/>
                <a:cs typeface="Arial" pitchFamily="34" charset="0"/>
              </a:rPr>
              <a:t> or </a:t>
            </a:r>
            <a:r>
              <a:rPr lang="en-US" sz="2000" dirty="0" err="1" smtClean="0">
                <a:solidFill>
                  <a:schemeClr val="tx1">
                    <a:lumMod val="65000"/>
                    <a:lumOff val="35000"/>
                  </a:schemeClr>
                </a:solidFill>
                <a:latin typeface="Arial" pitchFamily="34" charset="0"/>
                <a:cs typeface="Arial" pitchFamily="34" charset="0"/>
              </a:rPr>
              <a:t>geeksforgeeks</a:t>
            </a:r>
            <a:r>
              <a:rPr lang="en-US" sz="2000" dirty="0" smtClean="0">
                <a:solidFill>
                  <a:schemeClr val="tx1">
                    <a:lumMod val="65000"/>
                    <a:lumOff val="35000"/>
                  </a:schemeClr>
                </a:solidFill>
                <a:latin typeface="Arial" pitchFamily="34" charset="0"/>
                <a:cs typeface="Arial" pitchFamily="34" charset="0"/>
              </a:rPr>
              <a:t> are secondary sources.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Only use this slide deck as an introduction to the fundamentals to HTML, but use the w3schools link as the true reference when doing development.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REFERENCE</a:t>
            </a:r>
          </a:p>
        </p:txBody>
      </p:sp>
      <p:pic>
        <p:nvPicPr>
          <p:cNvPr id="2050" name="Picture 2"/>
          <p:cNvPicPr>
            <a:picLocks noChangeAspect="1" noChangeArrowheads="1"/>
          </p:cNvPicPr>
          <p:nvPr/>
        </p:nvPicPr>
        <p:blipFill>
          <a:blip r:embed="rId3" cstate="print"/>
          <a:srcRect/>
          <a:stretch>
            <a:fillRect/>
          </a:stretch>
        </p:blipFill>
        <p:spPr bwMode="auto">
          <a:xfrm>
            <a:off x="5029200" y="1200150"/>
            <a:ext cx="3737225" cy="34290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THEAD AND TBODY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429000" cy="37338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not required, it is common practice to wrap the header row in a &lt;</a:t>
            </a:r>
            <a:r>
              <a:rPr lang="en-US" sz="2000" dirty="0" err="1" smtClean="0">
                <a:solidFill>
                  <a:schemeClr val="tx1">
                    <a:lumMod val="65000"/>
                    <a:lumOff val="35000"/>
                  </a:schemeClr>
                </a:solidFill>
                <a:latin typeface="Arial" pitchFamily="34" charset="0"/>
                <a:cs typeface="Arial" pitchFamily="34" charset="0"/>
              </a:rPr>
              <a:t>thead</a:t>
            </a:r>
            <a:r>
              <a:rPr lang="en-US" sz="2000" dirty="0" smtClean="0">
                <a:solidFill>
                  <a:schemeClr val="tx1">
                    <a:lumMod val="65000"/>
                    <a:lumOff val="35000"/>
                  </a:schemeClr>
                </a:solidFill>
                <a:latin typeface="Arial" pitchFamily="34" charset="0"/>
                <a:cs typeface="Arial" pitchFamily="34" charset="0"/>
              </a:rPr>
              <a:t>&gt; tag and the content row(s) in a &lt;</a:t>
            </a:r>
            <a:r>
              <a:rPr lang="en-US" sz="2000" dirty="0" err="1" smtClean="0">
                <a:solidFill>
                  <a:schemeClr val="tx1">
                    <a:lumMod val="65000"/>
                    <a:lumOff val="35000"/>
                  </a:schemeClr>
                </a:solidFill>
                <a:latin typeface="Arial" pitchFamily="34" charset="0"/>
                <a:cs typeface="Arial" pitchFamily="34" charset="0"/>
              </a:rPr>
              <a:t>tbody</a:t>
            </a:r>
            <a:r>
              <a:rPr lang="en-US" sz="2000" dirty="0" smtClean="0">
                <a:solidFill>
                  <a:schemeClr val="tx1">
                    <a:lumMod val="65000"/>
                    <a:lumOff val="35000"/>
                  </a:schemeClr>
                </a:solidFill>
                <a:latin typeface="Arial" pitchFamily="34" charset="0"/>
                <a:cs typeface="Arial" pitchFamily="34" charset="0"/>
              </a:rPr>
              <a:t>&gt;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these are not necessary and results often look the same without them, it is good practice to include them because they perform better on standard table functions like scrolling, sorting, and DOM manipulation.</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6563" name="Picture 3"/>
          <p:cNvPicPr>
            <a:picLocks noChangeAspect="1" noChangeArrowheads="1"/>
          </p:cNvPicPr>
          <p:nvPr/>
        </p:nvPicPr>
        <p:blipFill>
          <a:blip r:embed="rId2" cstate="print"/>
          <a:srcRect/>
          <a:stretch>
            <a:fillRect/>
          </a:stretch>
        </p:blipFill>
        <p:spPr bwMode="auto">
          <a:xfrm>
            <a:off x="3810000" y="1047750"/>
            <a:ext cx="2801541" cy="19812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THEAD AND TBODY</a:t>
            </a:r>
            <a:endParaRPr lang="en-US" sz="2500" u="sng" dirty="0">
              <a:solidFill>
                <a:srgbClr val="3366CC"/>
              </a:solidFill>
              <a:latin typeface="Arial Black" pitchFamily="34" charset="0"/>
            </a:endParaRPr>
          </a:p>
        </p:txBody>
      </p:sp>
      <p:pic>
        <p:nvPicPr>
          <p:cNvPr id="67586" name="Picture 2"/>
          <p:cNvPicPr>
            <a:picLocks noChangeAspect="1" noChangeArrowheads="1"/>
          </p:cNvPicPr>
          <p:nvPr/>
        </p:nvPicPr>
        <p:blipFill>
          <a:blip r:embed="rId2" cstate="print"/>
          <a:srcRect/>
          <a:stretch>
            <a:fillRect/>
          </a:stretch>
        </p:blipFill>
        <p:spPr bwMode="auto">
          <a:xfrm>
            <a:off x="304800" y="1047750"/>
            <a:ext cx="666750" cy="219075"/>
          </a:xfrm>
          <a:prstGeom prst="rect">
            <a:avLst/>
          </a:prstGeom>
          <a:noFill/>
          <a:ln w="9525">
            <a:noFill/>
            <a:miter lim="800000"/>
            <a:headEnd/>
            <a:tailEnd/>
          </a:ln>
        </p:spPr>
      </p:pic>
      <p:pic>
        <p:nvPicPr>
          <p:cNvPr id="67587" name="Picture 3"/>
          <p:cNvPicPr>
            <a:picLocks noChangeAspect="1" noChangeArrowheads="1"/>
          </p:cNvPicPr>
          <p:nvPr/>
        </p:nvPicPr>
        <p:blipFill>
          <a:blip r:embed="rId3" cstate="print"/>
          <a:srcRect/>
          <a:stretch>
            <a:fillRect/>
          </a:stretch>
        </p:blipFill>
        <p:spPr bwMode="auto">
          <a:xfrm>
            <a:off x="7991475" y="4629150"/>
            <a:ext cx="771525" cy="171450"/>
          </a:xfrm>
          <a:prstGeom prst="rect">
            <a:avLst/>
          </a:prstGeom>
          <a:noFill/>
          <a:ln w="9525">
            <a:noFill/>
            <a:miter lim="800000"/>
            <a:headEnd/>
            <a:tailEnd/>
          </a:ln>
        </p:spPr>
      </p:pic>
      <p:pic>
        <p:nvPicPr>
          <p:cNvPr id="67588" name="Picture 4"/>
          <p:cNvPicPr>
            <a:picLocks noChangeAspect="1" noChangeArrowheads="1"/>
          </p:cNvPicPr>
          <p:nvPr/>
        </p:nvPicPr>
        <p:blipFill>
          <a:blip r:embed="rId4" cstate="print"/>
          <a:srcRect/>
          <a:stretch>
            <a:fillRect/>
          </a:stretch>
        </p:blipFill>
        <p:spPr bwMode="auto">
          <a:xfrm>
            <a:off x="1066800" y="1476375"/>
            <a:ext cx="1647825" cy="1247775"/>
          </a:xfrm>
          <a:prstGeom prst="rect">
            <a:avLst/>
          </a:prstGeom>
          <a:noFill/>
          <a:ln w="9525">
            <a:noFill/>
            <a:miter lim="800000"/>
            <a:headEnd/>
            <a:tailEnd/>
          </a:ln>
        </p:spPr>
      </p:pic>
      <p:pic>
        <p:nvPicPr>
          <p:cNvPr id="67589" name="Picture 5"/>
          <p:cNvPicPr>
            <a:picLocks noChangeAspect="1" noChangeArrowheads="1"/>
          </p:cNvPicPr>
          <p:nvPr/>
        </p:nvPicPr>
        <p:blipFill>
          <a:blip r:embed="rId5" cstate="print"/>
          <a:srcRect/>
          <a:stretch>
            <a:fillRect/>
          </a:stretch>
        </p:blipFill>
        <p:spPr bwMode="auto">
          <a:xfrm>
            <a:off x="3514725" y="1885950"/>
            <a:ext cx="1743075" cy="2076450"/>
          </a:xfrm>
          <a:prstGeom prst="rect">
            <a:avLst/>
          </a:prstGeom>
          <a:noFill/>
          <a:ln w="9525">
            <a:noFill/>
            <a:miter lim="800000"/>
            <a:headEnd/>
            <a:tailEnd/>
          </a:ln>
        </p:spPr>
      </p:pic>
      <p:pic>
        <p:nvPicPr>
          <p:cNvPr id="67590" name="Picture 6"/>
          <p:cNvPicPr>
            <a:picLocks noChangeAspect="1" noChangeArrowheads="1"/>
          </p:cNvPicPr>
          <p:nvPr/>
        </p:nvPicPr>
        <p:blipFill>
          <a:blip r:embed="rId6" cstate="print"/>
          <a:srcRect/>
          <a:stretch>
            <a:fillRect/>
          </a:stretch>
        </p:blipFill>
        <p:spPr bwMode="auto">
          <a:xfrm>
            <a:off x="6267450" y="3152775"/>
            <a:ext cx="1428750" cy="1247775"/>
          </a:xfrm>
          <a:prstGeom prst="rect">
            <a:avLst/>
          </a:prstGeom>
          <a:noFill/>
          <a:ln w="9525">
            <a:noFill/>
            <a:miter lim="800000"/>
            <a:headEnd/>
            <a:tailEnd/>
          </a:ln>
        </p:spPr>
      </p:pic>
      <p:sp>
        <p:nvSpPr>
          <p:cNvPr id="12" name="Rectangle 11"/>
          <p:cNvSpPr/>
          <p:nvPr/>
        </p:nvSpPr>
        <p:spPr>
          <a:xfrm>
            <a:off x="838200" y="1352550"/>
            <a:ext cx="1981200" cy="1524000"/>
          </a:xfrm>
          <a:prstGeom prst="rect">
            <a:avLst/>
          </a:prstGeom>
          <a:noFill/>
          <a:ln w="63500">
            <a:solidFill>
              <a:srgbClr val="003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76600" y="1809750"/>
            <a:ext cx="2133600" cy="2286000"/>
          </a:xfrm>
          <a:prstGeom prst="rect">
            <a:avLst/>
          </a:prstGeom>
          <a:noFill/>
          <a:ln w="63500">
            <a:solidFill>
              <a:srgbClr val="003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43600" y="3028950"/>
            <a:ext cx="1981200" cy="1524000"/>
          </a:xfrm>
          <a:prstGeom prst="rect">
            <a:avLst/>
          </a:prstGeom>
          <a:noFill/>
          <a:ln w="63500">
            <a:solidFill>
              <a:srgbClr val="003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THEAD AND TBODY</a:t>
            </a:r>
            <a:endParaRPr lang="en-US" sz="2500" u="sng" dirty="0">
              <a:solidFill>
                <a:srgbClr val="3366CC"/>
              </a:solidFill>
              <a:latin typeface="Arial Black"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304800" y="1809750"/>
            <a:ext cx="8686800" cy="2350824"/>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USING TABLES AS LAYOUTS</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2133600" y="971550"/>
            <a:ext cx="4495800" cy="398183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DATA TABLES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4582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 occasion, developers need more function than regular HTML tables, they need data tables.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Data tables can sort columns and drag and drop cells to new locations.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code gets quite complicated on data tables that is why it is common to import libraries such as </a:t>
            </a:r>
            <a:r>
              <a:rPr lang="en-US" sz="2000" dirty="0" err="1" smtClean="0">
                <a:solidFill>
                  <a:schemeClr val="tx1">
                    <a:lumMod val="65000"/>
                    <a:lumOff val="35000"/>
                  </a:schemeClr>
                </a:solidFill>
                <a:latin typeface="Arial" pitchFamily="34" charset="0"/>
                <a:cs typeface="Arial" pitchFamily="34" charset="0"/>
              </a:rPr>
              <a:t>ag</a:t>
            </a:r>
            <a:r>
              <a:rPr lang="en-US" sz="2000" dirty="0" smtClean="0">
                <a:solidFill>
                  <a:schemeClr val="tx1">
                    <a:lumMod val="65000"/>
                    <a:lumOff val="35000"/>
                  </a:schemeClr>
                </a:solidFill>
                <a:latin typeface="Arial" pitchFamily="34" charset="0"/>
                <a:cs typeface="Arial" pitchFamily="34" charset="0"/>
              </a:rPr>
              <a:t>-grid or </a:t>
            </a:r>
            <a:r>
              <a:rPr lang="en-US" sz="2000" dirty="0" err="1" smtClean="0">
                <a:solidFill>
                  <a:schemeClr val="tx1">
                    <a:lumMod val="65000"/>
                    <a:lumOff val="35000"/>
                  </a:schemeClr>
                </a:solidFill>
                <a:latin typeface="Arial" pitchFamily="34" charset="0"/>
                <a:cs typeface="Arial" pitchFamily="34" charset="0"/>
              </a:rPr>
              <a:t>vuetify</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MEDIA</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839200" cy="6858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Media on the web is images, sound, music, videos, movies, and animations.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Common file formats include .wav, .mp3, .mp4, .mpg, .</a:t>
            </a:r>
            <a:r>
              <a:rPr lang="en-US" sz="2000" dirty="0" err="1" smtClean="0">
                <a:solidFill>
                  <a:schemeClr val="tx1">
                    <a:lumMod val="65000"/>
                    <a:lumOff val="35000"/>
                  </a:schemeClr>
                </a:solidFill>
                <a:latin typeface="Arial" pitchFamily="34" charset="0"/>
                <a:cs typeface="Arial" pitchFamily="34" charset="0"/>
              </a:rPr>
              <a:t>wmv</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avi</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8610" name="Picture 2"/>
          <p:cNvPicPr>
            <a:picLocks noChangeAspect="1" noChangeArrowheads="1"/>
          </p:cNvPicPr>
          <p:nvPr/>
        </p:nvPicPr>
        <p:blipFill>
          <a:blip r:embed="rId2" cstate="print"/>
          <a:srcRect/>
          <a:stretch>
            <a:fillRect/>
          </a:stretch>
        </p:blipFill>
        <p:spPr bwMode="auto">
          <a:xfrm>
            <a:off x="1066800" y="1657350"/>
            <a:ext cx="7193583" cy="31242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106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 sites need a way to display color to display media properly.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Colors can be represented using RGB, CMYK, and HSL.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Colors should never be chosen at random when designing a website.</a:t>
            </a:r>
          </a:p>
          <a:p>
            <a:pPr algn="l"/>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MEDIA</a:t>
            </a:r>
            <a:endParaRPr lang="en-US" sz="3500" u="sng" dirty="0">
              <a:solidFill>
                <a:schemeClr val="bg1"/>
              </a:solidFill>
              <a:latin typeface="Arial Black"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RGB VS CMYK</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4038600" cy="39624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RGB is used by computer monitors because the full spectrum of colors using lights can be presented with the red green and blue colors.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CMYK is used by computer monitors because the full spectrum of colors using printers can be presented with the cyan, magenta, and yellow colors.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Printed photos will rarely look the same as photos on screen, because RGB and CMYK have different color </a:t>
            </a:r>
            <a:r>
              <a:rPr lang="en-US" sz="2000" dirty="0" err="1" smtClean="0">
                <a:solidFill>
                  <a:schemeClr val="tx1">
                    <a:lumMod val="65000"/>
                    <a:lumOff val="35000"/>
                  </a:schemeClr>
                </a:solidFill>
                <a:latin typeface="Arial" pitchFamily="34" charset="0"/>
                <a:cs typeface="Arial" pitchFamily="34" charset="0"/>
              </a:rPr>
              <a:t>gamuts</a:t>
            </a:r>
            <a:r>
              <a:rPr lang="en-US" sz="2000" dirty="0" smtClean="0">
                <a:solidFill>
                  <a:schemeClr val="tx1">
                    <a:lumMod val="65000"/>
                    <a:lumOff val="35000"/>
                  </a:schemeClr>
                </a:solidFill>
                <a:latin typeface="Arial" pitchFamily="34" charset="0"/>
                <a:cs typeface="Arial" pitchFamily="34" charset="0"/>
              </a:rPr>
              <a:t>, i.e. different range of colors to display.</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4419600" y="1504950"/>
            <a:ext cx="4470400" cy="29718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RGB</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5029200" y="1200150"/>
            <a:ext cx="3596268" cy="34290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85800" y="1123950"/>
            <a:ext cx="4114800" cy="362951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XHTML was a stricter version of HTML developed by W3C in the 1990s to provide better long-term results in web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 browsers were relatively lenient in the 1990s, allowing sloppy HTML with syntax errors.  This caused browsers to be unpredictable when handling errors.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goal of XHTML was to have strict rules on page rendering by forcing web masters to create pages without errors.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2 versions of XHTML that were created were XHTML 1.0 Strict and XHTML 1.0 Transitional.  The transitional version was more lenient.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XHTML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CMYK</a:t>
            </a:r>
            <a:endParaRPr lang="en-US" sz="2500" u="sng" dirty="0">
              <a:solidFill>
                <a:srgbClr val="3366CC"/>
              </a:solidFill>
              <a:latin typeface="Arial Black" pitchFamily="34" charset="0"/>
            </a:endParaRPr>
          </a:p>
        </p:txBody>
      </p:sp>
      <p:pic>
        <p:nvPicPr>
          <p:cNvPr id="3076" name="Picture 4"/>
          <p:cNvPicPr>
            <a:picLocks noChangeAspect="1" noChangeArrowheads="1"/>
          </p:cNvPicPr>
          <p:nvPr/>
        </p:nvPicPr>
        <p:blipFill>
          <a:blip r:embed="rId2" cstate="print"/>
          <a:srcRect/>
          <a:stretch>
            <a:fillRect/>
          </a:stretch>
        </p:blipFill>
        <p:spPr bwMode="auto">
          <a:xfrm>
            <a:off x="3124200" y="1276350"/>
            <a:ext cx="3383862" cy="32004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HSL</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657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HSL uses hue, saturation, and lightness to represent colors.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HSL was mainly invented because it closely relates to how we describe colors in the real world.  We often describe colors as ‘a bright rich green’, instead of ‘a #33CA8F’ color.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038600" y="1352550"/>
            <a:ext cx="4887124" cy="3171825"/>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OPACITY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4114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Opacity describes the transparency of a color.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typically is a number between 0 and 1, 1 having zero transparency.</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4596245" y="1123950"/>
            <a:ext cx="4281055" cy="34290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SYNTAX</a:t>
            </a:r>
            <a:endParaRPr lang="en-US" sz="25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2590800" y="1047750"/>
            <a:ext cx="4171950" cy="390525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WHEEL</a:t>
            </a:r>
            <a:endParaRPr lang="en-US" sz="2500" u="sng" dirty="0">
              <a:solidFill>
                <a:srgbClr val="3366CC"/>
              </a:solidFill>
              <a:latin typeface="Arial Black" pitchFamily="34" charset="0"/>
            </a:endParaRPr>
          </a:p>
        </p:txBody>
      </p:sp>
      <p:pic>
        <p:nvPicPr>
          <p:cNvPr id="8196" name="Picture 4"/>
          <p:cNvPicPr>
            <a:picLocks noChangeAspect="1" noChangeArrowheads="1"/>
          </p:cNvPicPr>
          <p:nvPr/>
        </p:nvPicPr>
        <p:blipFill>
          <a:blip r:embed="rId2" cstate="print"/>
          <a:srcRect/>
          <a:stretch>
            <a:fillRect/>
          </a:stretch>
        </p:blipFill>
        <p:spPr bwMode="auto">
          <a:xfrm>
            <a:off x="1905000" y="1047750"/>
            <a:ext cx="5286375" cy="37623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WHEEL</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228600" y="1200150"/>
            <a:ext cx="4067451" cy="3614738"/>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4572000" y="1809750"/>
            <a:ext cx="4201713" cy="2353232"/>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TOOLS</a:t>
            </a:r>
            <a:endParaRPr lang="en-US" sz="2500" u="sng" dirty="0">
              <a:solidFill>
                <a:srgbClr val="3366CC"/>
              </a:solidFill>
              <a:latin typeface="Arial Black" pitchFamily="34" charset="0"/>
            </a:endParaRPr>
          </a:p>
        </p:txBody>
      </p:sp>
      <p:pic>
        <p:nvPicPr>
          <p:cNvPr id="9219" name="Picture 3"/>
          <p:cNvPicPr>
            <a:picLocks noChangeAspect="1" noChangeArrowheads="1"/>
          </p:cNvPicPr>
          <p:nvPr/>
        </p:nvPicPr>
        <p:blipFill>
          <a:blip r:embed="rId2" cstate="print"/>
          <a:srcRect/>
          <a:stretch>
            <a:fillRect/>
          </a:stretch>
        </p:blipFill>
        <p:spPr bwMode="auto">
          <a:xfrm>
            <a:off x="228600" y="1047750"/>
            <a:ext cx="4267200" cy="1763949"/>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4724400" y="2190750"/>
            <a:ext cx="4212908" cy="2777741"/>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DEPTH</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686800" cy="1600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Color depth is used to describe the number of colors a pixel can display.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larger the depth, the more colors it can describe.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Image color depth, can be limited by device color depth, which can be limited by video card color depth but nowadays those are no longer issues.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457200" y="2343150"/>
            <a:ext cx="8190672" cy="23622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DEPTH</a:t>
            </a:r>
            <a:endParaRPr lang="en-US" sz="2500" u="sng" dirty="0">
              <a:solidFill>
                <a:srgbClr val="3366CC"/>
              </a:solidFill>
              <a:latin typeface="Arial Black"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685800" y="971550"/>
            <a:ext cx="7620000" cy="3875587"/>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COLOR DEPTH</a:t>
            </a:r>
            <a:endParaRPr lang="en-US" sz="2500" u="sng" dirty="0">
              <a:solidFill>
                <a:srgbClr val="3366CC"/>
              </a:solidFill>
              <a:latin typeface="Arial Black"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609600" y="1657350"/>
            <a:ext cx="8190625" cy="24479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1200150"/>
            <a:ext cx="8305800" cy="3505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&lt;!DOCTYPE&gt; is mandatory.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xhtml</a:t>
            </a:r>
            <a:r>
              <a:rPr lang="en-US" sz="2000" dirty="0" smtClean="0">
                <a:solidFill>
                  <a:schemeClr val="tx1">
                    <a:lumMod val="65000"/>
                    <a:lumOff val="35000"/>
                  </a:schemeClr>
                </a:solidFill>
                <a:latin typeface="Arial" pitchFamily="34" charset="0"/>
                <a:cs typeface="Arial" pitchFamily="34" charset="0"/>
              </a:rPr>
              <a:t> attribute in &lt;html&gt; is mandatory.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&lt;html&gt;, &lt;head&gt;, &lt;title&gt;, and &lt;body&gt; are mandatory.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Elements must always be properly nested.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Elements must always be closed.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Elements are recommended to be in lowercase.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Attributes are recommended to be in lowercase.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Attribute values must always be quoted.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Attribute minimization is forbidden.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HTML VS XHTML, IN XHTML…</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RESIZING</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962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Resizing an image will always degrade it’s quality, because the program has to </a:t>
            </a:r>
            <a:r>
              <a:rPr lang="en-US" sz="2000" b="1" dirty="0" smtClean="0">
                <a:solidFill>
                  <a:schemeClr val="tx1">
                    <a:lumMod val="65000"/>
                    <a:lumOff val="35000"/>
                  </a:schemeClr>
                </a:solidFill>
                <a:latin typeface="Arial" pitchFamily="34" charset="0"/>
                <a:cs typeface="Arial" pitchFamily="34" charset="0"/>
              </a:rPr>
              <a:t>interpolate</a:t>
            </a:r>
            <a:r>
              <a:rPr lang="en-US" sz="2000" dirty="0" smtClean="0">
                <a:solidFill>
                  <a:schemeClr val="tx1">
                    <a:lumMod val="65000"/>
                    <a:lumOff val="35000"/>
                  </a:schemeClr>
                </a:solidFill>
                <a:latin typeface="Arial" pitchFamily="34" charset="0"/>
                <a:cs typeface="Arial" pitchFamily="34" charset="0"/>
              </a:rPr>
              <a:t> or re-calculate the location of colors on each pixel.</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Enlarging an image reduces quality much more than shrinking.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this reason it is always best to keep large resolutions of original images.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4267200" y="1123950"/>
            <a:ext cx="4683348" cy="36576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RESIZING</a:t>
            </a:r>
            <a:endParaRPr lang="en-US" sz="2500" u="sng" dirty="0">
              <a:solidFill>
                <a:srgbClr val="3366CC"/>
              </a:solidFill>
              <a:latin typeface="Arial Black" pitchFamily="34" charset="0"/>
            </a:endParaRPr>
          </a:p>
        </p:txBody>
      </p:sp>
      <p:pic>
        <p:nvPicPr>
          <p:cNvPr id="14338" name="Picture 2"/>
          <p:cNvPicPr>
            <a:picLocks noChangeAspect="1" noChangeArrowheads="1"/>
          </p:cNvPicPr>
          <p:nvPr/>
        </p:nvPicPr>
        <p:blipFill>
          <a:blip r:embed="rId2" cstate="print"/>
          <a:srcRect/>
          <a:stretch>
            <a:fillRect/>
          </a:stretch>
        </p:blipFill>
        <p:spPr bwMode="auto">
          <a:xfrm>
            <a:off x="1981200" y="1047750"/>
            <a:ext cx="5115924" cy="38100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PIXELS VS HAFTONES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5105400" cy="4114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Images on a computer screen are displayed with colored </a:t>
            </a:r>
            <a:r>
              <a:rPr lang="en-US" sz="2000" b="1" dirty="0" smtClean="0">
                <a:solidFill>
                  <a:schemeClr val="tx1">
                    <a:lumMod val="65000"/>
                    <a:lumOff val="35000"/>
                  </a:schemeClr>
                </a:solidFill>
                <a:latin typeface="Arial" pitchFamily="34" charset="0"/>
                <a:cs typeface="Arial" pitchFamily="34" charset="0"/>
              </a:rPr>
              <a:t>pixels</a:t>
            </a:r>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Images on printed paper are displayed on overlapping dots called </a:t>
            </a:r>
            <a:r>
              <a:rPr lang="en-US" sz="2000" b="1" dirty="0" err="1" smtClean="0">
                <a:solidFill>
                  <a:schemeClr val="tx1">
                    <a:lumMod val="65000"/>
                    <a:lumOff val="35000"/>
                  </a:schemeClr>
                </a:solidFill>
                <a:latin typeface="Arial" pitchFamily="34" charset="0"/>
                <a:cs typeface="Arial" pitchFamily="34" charset="0"/>
              </a:rPr>
              <a:t>haftones</a:t>
            </a:r>
            <a:r>
              <a:rPr lang="en-US" sz="2000" dirty="0" smtClean="0">
                <a:solidFill>
                  <a:schemeClr val="tx1">
                    <a:lumMod val="65000"/>
                    <a:lumOff val="35000"/>
                  </a:schemeClr>
                </a:solidFill>
                <a:latin typeface="Arial" pitchFamily="34" charset="0"/>
                <a:cs typeface="Arial" pitchFamily="34" charset="0"/>
              </a:rPr>
              <a:t>.</a:t>
            </a: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5486400" y="1047750"/>
            <a:ext cx="3264017" cy="37338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RASTER VS VECTOR</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534400" cy="4114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Images are digitized into 0s and 1s so that they can be stored and retrieved easily from a database.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Images can either be raster or vector type.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raster</a:t>
            </a:r>
            <a:r>
              <a:rPr lang="en-US" sz="2000" dirty="0" smtClean="0">
                <a:solidFill>
                  <a:schemeClr val="tx1">
                    <a:lumMod val="65000"/>
                    <a:lumOff val="35000"/>
                  </a:schemeClr>
                </a:solidFill>
                <a:latin typeface="Arial" pitchFamily="34" charset="0"/>
                <a:cs typeface="Arial" pitchFamily="34" charset="0"/>
              </a:rPr>
              <a:t> image has a collection of hard-coded colored squares/pixels with an assigned number to it.  They can be edited using MS Paint, GIMP, and Apple Aperture.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a:t>
            </a:r>
            <a:r>
              <a:rPr lang="en-US" sz="2000" b="1" dirty="0" smtClean="0">
                <a:solidFill>
                  <a:schemeClr val="tx1">
                    <a:lumMod val="65000"/>
                    <a:lumOff val="35000"/>
                  </a:schemeClr>
                </a:solidFill>
                <a:latin typeface="Arial" pitchFamily="34" charset="0"/>
                <a:cs typeface="Arial" pitchFamily="34" charset="0"/>
              </a:rPr>
              <a:t>vector</a:t>
            </a:r>
            <a:r>
              <a:rPr lang="en-US" sz="2000" dirty="0" smtClean="0">
                <a:solidFill>
                  <a:schemeClr val="tx1">
                    <a:lumMod val="65000"/>
                    <a:lumOff val="35000"/>
                  </a:schemeClr>
                </a:solidFill>
                <a:latin typeface="Arial" pitchFamily="34" charset="0"/>
                <a:cs typeface="Arial" pitchFamily="34" charset="0"/>
              </a:rPr>
              <a:t> image is not composed of pixels, but instead of objects such as lines, circles, </a:t>
            </a:r>
            <a:r>
              <a:rPr lang="en-US" sz="2000" dirty="0" err="1" smtClean="0">
                <a:solidFill>
                  <a:schemeClr val="tx1">
                    <a:lumMod val="65000"/>
                    <a:lumOff val="35000"/>
                  </a:schemeClr>
                </a:solidFill>
                <a:latin typeface="Arial" pitchFamily="34" charset="0"/>
                <a:cs typeface="Arial" pitchFamily="34" charset="0"/>
              </a:rPr>
              <a:t>bezier</a:t>
            </a:r>
            <a:r>
              <a:rPr lang="en-US" sz="2000" dirty="0" smtClean="0">
                <a:solidFill>
                  <a:schemeClr val="tx1">
                    <a:lumMod val="65000"/>
                    <a:lumOff val="35000"/>
                  </a:schemeClr>
                </a:solidFill>
                <a:latin typeface="Arial" pitchFamily="34" charset="0"/>
                <a:cs typeface="Arial" pitchFamily="34" charset="0"/>
              </a:rPr>
              <a:t> curves, and polygons.  They can be edited using Illustrator, Visio, or Flash.</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main advantage of vector is that they are resolution independent but the main advantage of raster is that they display photos better.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RASTER VS VECTOR</a:t>
            </a:r>
            <a:endParaRPr lang="en-US" sz="2500" u="sng" dirty="0">
              <a:solidFill>
                <a:srgbClr val="3366CC"/>
              </a:solidFill>
              <a:latin typeface="Arial Black" pitchFamily="34" charset="0"/>
            </a:endParaRPr>
          </a:p>
        </p:txBody>
      </p:sp>
      <p:pic>
        <p:nvPicPr>
          <p:cNvPr id="2051" name="Picture 3"/>
          <p:cNvPicPr>
            <a:picLocks noChangeAspect="1" noChangeArrowheads="1"/>
          </p:cNvPicPr>
          <p:nvPr/>
        </p:nvPicPr>
        <p:blipFill>
          <a:blip r:embed="rId2" cstate="print"/>
          <a:srcRect/>
          <a:stretch>
            <a:fillRect/>
          </a:stretch>
        </p:blipFill>
        <p:spPr bwMode="auto">
          <a:xfrm>
            <a:off x="381000" y="1657350"/>
            <a:ext cx="4082344" cy="2505075"/>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4876800" y="1733550"/>
            <a:ext cx="3919538" cy="2368736"/>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JPEG</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2514600" cy="4114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Joint photographic experts group(JPG) is a 24-bit, true-color file format ideal for photos.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uses a sophisticated compression scheme that can dramatically reduce file size.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2971800" y="1352550"/>
            <a:ext cx="5689854" cy="3048829"/>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JPEG</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534400" cy="914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JPEG is a </a:t>
            </a:r>
            <a:r>
              <a:rPr lang="en-US" sz="2000" dirty="0" err="1" smtClean="0">
                <a:solidFill>
                  <a:schemeClr val="tx1">
                    <a:lumMod val="65000"/>
                    <a:lumOff val="35000"/>
                  </a:schemeClr>
                </a:solidFill>
                <a:latin typeface="Arial" pitchFamily="34" charset="0"/>
                <a:cs typeface="Arial" pitchFamily="34" charset="0"/>
              </a:rPr>
              <a:t>lossy</a:t>
            </a:r>
            <a:r>
              <a:rPr lang="en-US" sz="2000" dirty="0" smtClean="0">
                <a:solidFill>
                  <a:schemeClr val="tx1">
                    <a:lumMod val="65000"/>
                    <a:lumOff val="35000"/>
                  </a:schemeClr>
                </a:solidFill>
                <a:latin typeface="Arial" pitchFamily="34" charset="0"/>
                <a:cs typeface="Arial" pitchFamily="34" charset="0"/>
              </a:rPr>
              <a:t> compression, meaning it reduces file size by eliminating information on each save.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6387" name="Picture 3"/>
          <p:cNvPicPr>
            <a:picLocks noChangeAspect="1" noChangeArrowheads="1"/>
          </p:cNvPicPr>
          <p:nvPr/>
        </p:nvPicPr>
        <p:blipFill>
          <a:blip r:embed="rId2" cstate="print"/>
          <a:srcRect/>
          <a:stretch>
            <a:fillRect/>
          </a:stretch>
        </p:blipFill>
        <p:spPr bwMode="auto">
          <a:xfrm>
            <a:off x="838200" y="1657350"/>
            <a:ext cx="7467600" cy="3294999"/>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GIF</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8534400" cy="2667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Graphic Interchange Format(GIF) was the first image format supported by browsers and are 8-bit.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GIFs use simpler compressions that are lossless, which means no pixel information is lost.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PNG</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3352800" cy="3886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Portal Network Graphics(PNG) were developed in the 1990s and use lossless compression.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PNG not only has one of the best size to quality ratio but also a transparency map that can be used for compositing.</a:t>
            </a:r>
          </a:p>
        </p:txBody>
      </p:sp>
      <p:pic>
        <p:nvPicPr>
          <p:cNvPr id="17410" name="Picture 2"/>
          <p:cNvPicPr>
            <a:picLocks noChangeAspect="1" noChangeArrowheads="1"/>
          </p:cNvPicPr>
          <p:nvPr/>
        </p:nvPicPr>
        <p:blipFill>
          <a:blip r:embed="rId2" cstate="print"/>
          <a:srcRect/>
          <a:stretch>
            <a:fillRect/>
          </a:stretch>
        </p:blipFill>
        <p:spPr bwMode="auto">
          <a:xfrm>
            <a:off x="3733800" y="1047750"/>
            <a:ext cx="5144893" cy="35814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SVG</a:t>
            </a:r>
            <a:endParaRPr lang="en-US" sz="2500" u="sng" dirty="0">
              <a:solidFill>
                <a:srgbClr val="3366CC"/>
              </a:solidFill>
              <a:latin typeface="Arial Black" pitchFamily="34" charset="0"/>
            </a:endParaRPr>
          </a:p>
        </p:txBody>
      </p:sp>
      <p:sp>
        <p:nvSpPr>
          <p:cNvPr id="7" name="Subtitle 2"/>
          <p:cNvSpPr>
            <a:spLocks noGrp="1"/>
          </p:cNvSpPr>
          <p:nvPr>
            <p:ph type="subTitle" idx="1"/>
          </p:nvPr>
        </p:nvSpPr>
        <p:spPr>
          <a:xfrm>
            <a:off x="304800" y="971550"/>
            <a:ext cx="2971800" cy="38862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Scalable Vector Graphics(SVG) are vector format images that are used by my many browsers.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Vector images tend to look cartoony, but have been very popular nowadays.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created in XML format and can be edited using a text editor.</a:t>
            </a:r>
          </a:p>
        </p:txBody>
      </p:sp>
      <p:pic>
        <p:nvPicPr>
          <p:cNvPr id="18434" name="Picture 2"/>
          <p:cNvPicPr>
            <a:picLocks noChangeAspect="1" noChangeArrowheads="1"/>
          </p:cNvPicPr>
          <p:nvPr/>
        </p:nvPicPr>
        <p:blipFill>
          <a:blip r:embed="rId2" cstate="print"/>
          <a:srcRect/>
          <a:stretch>
            <a:fillRect/>
          </a:stretch>
        </p:blipFill>
        <p:spPr bwMode="auto">
          <a:xfrm>
            <a:off x="3352800" y="1733550"/>
            <a:ext cx="5463278" cy="22098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1148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Similar to HTML, XML is also a markup language set by W3C.</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XML is liter weight and more general than HTML.  It’s used to mark up any data such as schemas, file format documents, and </a:t>
            </a:r>
            <a:r>
              <a:rPr lang="en-US" sz="2000" dirty="0" err="1" smtClean="0">
                <a:solidFill>
                  <a:schemeClr val="tx1">
                    <a:lumMod val="65000"/>
                    <a:lumOff val="35000"/>
                  </a:schemeClr>
                </a:solidFill>
                <a:latin typeface="Arial" pitchFamily="34" charset="0"/>
                <a:cs typeface="Arial" pitchFamily="34" charset="0"/>
              </a:rPr>
              <a:t>rss</a:t>
            </a:r>
            <a:r>
              <a:rPr lang="en-US" sz="2000" dirty="0" smtClean="0">
                <a:solidFill>
                  <a:schemeClr val="tx1">
                    <a:lumMod val="65000"/>
                    <a:lumOff val="35000"/>
                  </a:schemeClr>
                </a:solidFill>
                <a:latin typeface="Arial" pitchFamily="34" charset="0"/>
                <a:cs typeface="Arial" pitchFamily="34" charset="0"/>
              </a:rPr>
              <a:t> data.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rules of XML are that there is a single root element, tag names are composed of any valid characters, tag names do not start with a number, tag names and attributes are case sensitive, attributes must be within quotes, and all tags must have a closing tag.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XML</a:t>
            </a:r>
          </a:p>
        </p:txBody>
      </p:sp>
      <p:pic>
        <p:nvPicPr>
          <p:cNvPr id="2" name="Picture 2"/>
          <p:cNvPicPr>
            <a:picLocks noChangeAspect="1" noChangeArrowheads="1"/>
          </p:cNvPicPr>
          <p:nvPr/>
        </p:nvPicPr>
        <p:blipFill>
          <a:blip r:embed="rId2" cstate="print"/>
          <a:srcRect/>
          <a:stretch>
            <a:fillRect/>
          </a:stretch>
        </p:blipFill>
        <p:spPr bwMode="auto">
          <a:xfrm>
            <a:off x="4267200" y="1581150"/>
            <a:ext cx="4399410" cy="266700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VIDEO</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686800" cy="4038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videos can be added using the &lt;video&gt;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‘controls’ attribute adds video controls, like play, pause, and volume.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autoplay</a:t>
            </a:r>
            <a:r>
              <a:rPr lang="en-US" sz="2000" dirty="0" smtClean="0">
                <a:solidFill>
                  <a:schemeClr val="tx1">
                    <a:lumMod val="65000"/>
                    <a:lumOff val="35000"/>
                  </a:schemeClr>
                </a:solidFill>
                <a:latin typeface="Arial" pitchFamily="34" charset="0"/>
                <a:cs typeface="Arial" pitchFamily="34" charset="0"/>
              </a:rPr>
              <a:t>’ attribute plays the video automatically on start.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‘muted’ attribute plays the video muted by default.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‘loop’ attribute replays the video over and over again.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width and height attributes set the size of the video.  The page may flicker if those are not set.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source element is used to define the location attributes of the video.</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text between the &lt;video&gt; tags will only display in browsers that do not support the video element.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VIDEO BROWSER SUPPORT</a:t>
            </a:r>
            <a:endParaRPr lang="en-US" sz="2500" u="sng" dirty="0">
              <a:solidFill>
                <a:srgbClr val="3366CC"/>
              </a:solidFill>
              <a:latin typeface="Arial Black"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838200" y="1047750"/>
            <a:ext cx="7282543" cy="1631812"/>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914400" y="2800350"/>
            <a:ext cx="7219950" cy="2075534"/>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VIDEO</a:t>
            </a:r>
            <a:endParaRPr lang="en-US" sz="2500" u="sng" dirty="0">
              <a:solidFill>
                <a:srgbClr val="3366CC"/>
              </a:solidFill>
              <a:latin typeface="Arial Black" pitchFamily="34" charset="0"/>
            </a:endParaRPr>
          </a:p>
        </p:txBody>
      </p:sp>
      <p:pic>
        <p:nvPicPr>
          <p:cNvPr id="69634" name="Picture 2"/>
          <p:cNvPicPr>
            <a:picLocks noChangeAspect="1" noChangeArrowheads="1"/>
          </p:cNvPicPr>
          <p:nvPr/>
        </p:nvPicPr>
        <p:blipFill>
          <a:blip r:embed="rId2" cstate="print"/>
          <a:srcRect/>
          <a:stretch>
            <a:fillRect/>
          </a:stretch>
        </p:blipFill>
        <p:spPr bwMode="auto">
          <a:xfrm>
            <a:off x="2514600" y="1123950"/>
            <a:ext cx="4114800" cy="1182030"/>
          </a:xfrm>
          <a:prstGeom prst="rect">
            <a:avLst/>
          </a:prstGeom>
          <a:noFill/>
          <a:ln w="9525">
            <a:noFill/>
            <a:miter lim="800000"/>
            <a:headEnd/>
            <a:tailEnd/>
          </a:ln>
        </p:spPr>
      </p:pic>
      <p:pic>
        <p:nvPicPr>
          <p:cNvPr id="70659" name="Picture 3"/>
          <p:cNvPicPr>
            <a:picLocks noChangeAspect="1" noChangeArrowheads="1"/>
          </p:cNvPicPr>
          <p:nvPr/>
        </p:nvPicPr>
        <p:blipFill>
          <a:blip r:embed="rId3" cstate="print"/>
          <a:srcRect/>
          <a:stretch>
            <a:fillRect/>
          </a:stretch>
        </p:blipFill>
        <p:spPr bwMode="auto">
          <a:xfrm>
            <a:off x="2514600" y="2419350"/>
            <a:ext cx="4093221" cy="22860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AUDIO</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1905000"/>
          </a:xfrm>
        </p:spPr>
        <p:txBody>
          <a:bodyPr>
            <a:normAutofit fontScale="85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Similar to the video syntax, audio can be added using the &lt;audio&gt;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controls attribute adds controls like play, pause, and volume.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&lt;source&gt; element specifies a list of links that the browser can use to play the audio.  The browser will start with the top link first.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text between the &lt;audio&gt; tags will only display if the browsers do not support the &lt;audio&gt; element.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autoplay</a:t>
            </a:r>
            <a:r>
              <a:rPr lang="en-US" sz="2000" dirty="0" smtClean="0">
                <a:solidFill>
                  <a:schemeClr val="tx1">
                    <a:lumMod val="65000"/>
                    <a:lumOff val="35000"/>
                  </a:schemeClr>
                </a:solidFill>
                <a:latin typeface="Arial" pitchFamily="34" charset="0"/>
                <a:cs typeface="Arial" pitchFamily="34" charset="0"/>
              </a:rPr>
              <a:t> and muted attributes work just like the video attributes.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1682" name="Picture 2"/>
          <p:cNvPicPr>
            <a:picLocks noChangeAspect="1" noChangeArrowheads="1"/>
          </p:cNvPicPr>
          <p:nvPr/>
        </p:nvPicPr>
        <p:blipFill>
          <a:blip r:embed="rId2" cstate="print"/>
          <a:srcRect/>
          <a:stretch>
            <a:fillRect/>
          </a:stretch>
        </p:blipFill>
        <p:spPr bwMode="auto">
          <a:xfrm>
            <a:off x="1600200" y="2952750"/>
            <a:ext cx="5822830" cy="15240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AUDIO BROWSER SUPPORT</a:t>
            </a:r>
            <a:endParaRPr lang="en-US" sz="2500" u="sng" dirty="0">
              <a:solidFill>
                <a:srgbClr val="3366CC"/>
              </a:solidFill>
              <a:latin typeface="Arial Black"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533400" y="1504950"/>
            <a:ext cx="8101431" cy="26670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OBJECT</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839200" cy="1905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&lt;object&gt; tag is used to import any generic media item.</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These items can include java applets, </a:t>
            </a:r>
            <a:r>
              <a:rPr lang="en-US" sz="2000" dirty="0" err="1" smtClean="0">
                <a:solidFill>
                  <a:schemeClr val="tx1">
                    <a:lumMod val="65000"/>
                    <a:lumOff val="35000"/>
                  </a:schemeClr>
                </a:solidFill>
                <a:latin typeface="Arial" pitchFamily="34" charset="0"/>
                <a:cs typeface="Arial" pitchFamily="34" charset="0"/>
              </a:rPr>
              <a:t>pdf</a:t>
            </a:r>
            <a:r>
              <a:rPr lang="en-US" sz="2000" dirty="0" smtClean="0">
                <a:solidFill>
                  <a:schemeClr val="tx1">
                    <a:lumMod val="65000"/>
                    <a:lumOff val="35000"/>
                  </a:schemeClr>
                </a:solidFill>
                <a:latin typeface="Arial" pitchFamily="34" charset="0"/>
                <a:cs typeface="Arial" pitchFamily="34" charset="0"/>
              </a:rPr>
              <a:t> readers, or flash players.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&lt;embed&gt; tag can be used to import HTML into another HTML document.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2706" name="Picture 2"/>
          <p:cNvPicPr>
            <a:picLocks noChangeAspect="1" noChangeArrowheads="1"/>
          </p:cNvPicPr>
          <p:nvPr/>
        </p:nvPicPr>
        <p:blipFill>
          <a:blip r:embed="rId2" cstate="print"/>
          <a:srcRect/>
          <a:stretch>
            <a:fillRect/>
          </a:stretch>
        </p:blipFill>
        <p:spPr bwMode="auto">
          <a:xfrm>
            <a:off x="686707" y="3971925"/>
            <a:ext cx="7619093" cy="352425"/>
          </a:xfrm>
          <a:prstGeom prst="rect">
            <a:avLst/>
          </a:prstGeom>
          <a:noFill/>
          <a:ln w="9525">
            <a:noFill/>
            <a:miter lim="800000"/>
            <a:headEnd/>
            <a:tailEnd/>
          </a:ln>
        </p:spPr>
      </p:pic>
      <p:pic>
        <p:nvPicPr>
          <p:cNvPr id="72707" name="Picture 3"/>
          <p:cNvPicPr>
            <a:picLocks noChangeAspect="1" noChangeArrowheads="1"/>
          </p:cNvPicPr>
          <p:nvPr/>
        </p:nvPicPr>
        <p:blipFill>
          <a:blip r:embed="rId3" cstate="print"/>
          <a:srcRect/>
          <a:stretch>
            <a:fillRect/>
          </a:stretch>
        </p:blipFill>
        <p:spPr bwMode="auto">
          <a:xfrm>
            <a:off x="533400" y="2952750"/>
            <a:ext cx="8077200" cy="342759"/>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CANVAS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5257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final media element in HTML is the &lt;canvas&gt; tag.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Canvas is used to draw 2 dimensional shapes on the browser.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Canvas is very powerful, and has the ability to draw and animate all sorts of designs.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1506" name="Picture 2"/>
          <p:cNvPicPr>
            <a:picLocks noChangeAspect="1" noChangeArrowheads="1"/>
          </p:cNvPicPr>
          <p:nvPr/>
        </p:nvPicPr>
        <p:blipFill>
          <a:blip r:embed="rId2" cstate="print"/>
          <a:srcRect/>
          <a:stretch>
            <a:fillRect/>
          </a:stretch>
        </p:blipFill>
        <p:spPr bwMode="auto">
          <a:xfrm>
            <a:off x="5715000" y="1123950"/>
            <a:ext cx="3124200" cy="3759483"/>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DESIGN </a:t>
            </a:r>
            <a:br>
              <a:rPr lang="en-US" sz="3500" u="sng" dirty="0" smtClean="0">
                <a:solidFill>
                  <a:schemeClr val="bg1"/>
                </a:solidFill>
                <a:latin typeface="Arial Black" pitchFamily="34" charset="0"/>
              </a:rPr>
            </a:br>
            <a:r>
              <a:rPr lang="en-US" sz="3500" u="sng" dirty="0" smtClean="0">
                <a:solidFill>
                  <a:schemeClr val="bg1"/>
                </a:solidFill>
                <a:latin typeface="Arial Black" pitchFamily="34" charset="0"/>
              </a:rPr>
              <a:t>CONSIDERATIONS</a:t>
            </a:r>
            <a:endParaRPr lang="en-US" sz="3500" u="sng" dirty="0">
              <a:solidFill>
                <a:schemeClr val="bg1"/>
              </a:solidFill>
              <a:latin typeface="Arial Black"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MOCKUPS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810000" cy="3733800"/>
          </a:xfrm>
        </p:spPr>
        <p:txBody>
          <a:bodyPr>
            <a:normAutofit fontScale="850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takes a long time to code a graphical user interface(GUI).</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Many developers often get sucked into their own rabbit holes spending weeks on a GUI and realize later that the customer wanted it another way.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This is why it’s very important to first create mockups and get the green light from the customer before spending any time on coding.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mockup is a preliminary image that conceptualizes how the final application will look like.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many online tools to create mockups quickly, but simple image editors can also do the trick.</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3730" name="Picture 2"/>
          <p:cNvPicPr>
            <a:picLocks noChangeAspect="1" noChangeArrowheads="1"/>
          </p:cNvPicPr>
          <p:nvPr/>
        </p:nvPicPr>
        <p:blipFill>
          <a:blip r:embed="rId2" cstate="print"/>
          <a:srcRect/>
          <a:stretch>
            <a:fillRect/>
          </a:stretch>
        </p:blipFill>
        <p:spPr bwMode="auto">
          <a:xfrm>
            <a:off x="4114800" y="1428750"/>
            <a:ext cx="4680515" cy="3005961"/>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PIG LATIN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352800" cy="417195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Pig Latin is often used in prototyping web sites to fill space with text that looks somewhat readable and see how a website would look like.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Essentially, it transfers the initial consonant or consonant cluster of each word to the end of the word and adds ‘ay’ at the end.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4755" name="Picture 3"/>
          <p:cNvPicPr>
            <a:picLocks noChangeAspect="1" noChangeArrowheads="1"/>
          </p:cNvPicPr>
          <p:nvPr/>
        </p:nvPicPr>
        <p:blipFill>
          <a:blip r:embed="rId2" cstate="print"/>
          <a:srcRect/>
          <a:stretch>
            <a:fillRect/>
          </a:stretch>
        </p:blipFill>
        <p:spPr bwMode="auto">
          <a:xfrm>
            <a:off x="3810000" y="1657350"/>
            <a:ext cx="4800600" cy="2386426"/>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TotalTime>
  <Words>4191</Words>
  <Application>Microsoft Office PowerPoint</Application>
  <PresentationFormat>On-screen Show (16:9)</PresentationFormat>
  <Paragraphs>357</Paragraphs>
  <Slides>105</Slides>
  <Notes>8</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HTML</vt:lpstr>
      <vt:lpstr>Slide 2</vt:lpstr>
      <vt:lpstr>OVERVIEW</vt:lpstr>
      <vt:lpstr>OVERVIEW</vt:lpstr>
      <vt:lpstr>BACKGROUND</vt:lpstr>
      <vt:lpstr>REFERENCE</vt:lpstr>
      <vt:lpstr>XHTML</vt:lpstr>
      <vt:lpstr>HTML VS XHTML, IN XHTML…</vt:lpstr>
      <vt:lpstr>XML</vt:lpstr>
      <vt:lpstr>HTML5</vt:lpstr>
      <vt:lpstr>FULL ELEMENT SYNTAX</vt:lpstr>
      <vt:lpstr>EMPTY ELEMENT SYNTAX</vt:lpstr>
      <vt:lpstr>NESTING HTML ELEMENTS</vt:lpstr>
      <vt:lpstr>NESTING HTML ELEMENTS</vt:lpstr>
      <vt:lpstr>BASICS</vt:lpstr>
      <vt:lpstr>TAGS</vt:lpstr>
      <vt:lpstr>ATTRIBUTES</vt:lpstr>
      <vt:lpstr>ATTRIBUTES</vt:lpstr>
      <vt:lpstr>ATTRIBUTES</vt:lpstr>
      <vt:lpstr>ATTRIBUTES</vt:lpstr>
      <vt:lpstr>COMMENTS</vt:lpstr>
      <vt:lpstr>DOCTYPE</vt:lpstr>
      <vt:lpstr>HEAD AND BODY</vt:lpstr>
      <vt:lpstr>TITLE TAG</vt:lpstr>
      <vt:lpstr>CHARSETS</vt:lpstr>
      <vt:lpstr>FILE IMPORTS</vt:lpstr>
      <vt:lpstr>BLOCK + INLINE</vt:lpstr>
      <vt:lpstr>INLINE ELEMENTS</vt:lpstr>
      <vt:lpstr>ENTITIES</vt:lpstr>
      <vt:lpstr>ENTITIES</vt:lpstr>
      <vt:lpstr>DIACRITICALS</vt:lpstr>
      <vt:lpstr>EMOJIS</vt:lpstr>
      <vt:lpstr>TAGS</vt:lpstr>
      <vt:lpstr>H TAGS</vt:lpstr>
      <vt:lpstr>P TAGS</vt:lpstr>
      <vt:lpstr>DIV + SPAN TAGS</vt:lpstr>
      <vt:lpstr>A TAGS</vt:lpstr>
      <vt:lpstr>A TAGS</vt:lpstr>
      <vt:lpstr>PATHS</vt:lpstr>
      <vt:lpstr>PATH EXAMPLES</vt:lpstr>
      <vt:lpstr>PATH EXAMPLES</vt:lpstr>
      <vt:lpstr>FORMATTING</vt:lpstr>
      <vt:lpstr>IMAGES</vt:lpstr>
      <vt:lpstr>LAYOUT</vt:lpstr>
      <vt:lpstr>HEADING GROUPS</vt:lpstr>
      <vt:lpstr>NAVIGATION</vt:lpstr>
      <vt:lpstr>ARTICLES AND SECTIONS</vt:lpstr>
      <vt:lpstr>HEADERS AND FOOTERS</vt:lpstr>
      <vt:lpstr>FIGURES</vt:lpstr>
      <vt:lpstr>ASIDES</vt:lpstr>
      <vt:lpstr>IFRAMES</vt:lpstr>
      <vt:lpstr>OTHER TAGS</vt:lpstr>
      <vt:lpstr>STRUCTURES</vt:lpstr>
      <vt:lpstr>LISTS</vt:lpstr>
      <vt:lpstr>TABLES</vt:lpstr>
      <vt:lpstr>TABLE WITHOUT HEADINGS</vt:lpstr>
      <vt:lpstr>TABLE WITH HEADINGS</vt:lpstr>
      <vt:lpstr>MERGING COLS</vt:lpstr>
      <vt:lpstr>MERGING ROWS</vt:lpstr>
      <vt:lpstr>THEAD AND TBODY</vt:lpstr>
      <vt:lpstr>THEAD AND TBODY</vt:lpstr>
      <vt:lpstr>THEAD AND TBODY</vt:lpstr>
      <vt:lpstr>USING TABLES AS LAYOUTS</vt:lpstr>
      <vt:lpstr>DATA TABLES</vt:lpstr>
      <vt:lpstr>MEDIA</vt:lpstr>
      <vt:lpstr>COLOR</vt:lpstr>
      <vt:lpstr>MEDIA</vt:lpstr>
      <vt:lpstr>RGB VS CMYK</vt:lpstr>
      <vt:lpstr>RGB</vt:lpstr>
      <vt:lpstr>CMYK</vt:lpstr>
      <vt:lpstr>HSL</vt:lpstr>
      <vt:lpstr>OPACITY</vt:lpstr>
      <vt:lpstr>COLOR SYNTAX</vt:lpstr>
      <vt:lpstr>COLOR WHEEL</vt:lpstr>
      <vt:lpstr>COLOR WHEEL</vt:lpstr>
      <vt:lpstr>COLOR TOOLS</vt:lpstr>
      <vt:lpstr>COLOR DEPTH</vt:lpstr>
      <vt:lpstr>COLOR DEPTH</vt:lpstr>
      <vt:lpstr>COLOR DEPTH</vt:lpstr>
      <vt:lpstr>RESIZING</vt:lpstr>
      <vt:lpstr>RESIZING</vt:lpstr>
      <vt:lpstr>PIXELS VS HAFTONES</vt:lpstr>
      <vt:lpstr>RASTER VS VECTOR</vt:lpstr>
      <vt:lpstr>RASTER VS VECTOR</vt:lpstr>
      <vt:lpstr>JPEG</vt:lpstr>
      <vt:lpstr>JPEG</vt:lpstr>
      <vt:lpstr>GIF</vt:lpstr>
      <vt:lpstr>PNG</vt:lpstr>
      <vt:lpstr>SVG</vt:lpstr>
      <vt:lpstr>VIDEO</vt:lpstr>
      <vt:lpstr>VIDEO BROWSER SUPPORT</vt:lpstr>
      <vt:lpstr>VIDEO</vt:lpstr>
      <vt:lpstr>AUDIO</vt:lpstr>
      <vt:lpstr>AUDIO BROWSER SUPPORT</vt:lpstr>
      <vt:lpstr>OBJECT</vt:lpstr>
      <vt:lpstr>CANVAS</vt:lpstr>
      <vt:lpstr>DESIGN  CONSIDERATIONS</vt:lpstr>
      <vt:lpstr>MOCKUPS</vt:lpstr>
      <vt:lpstr>PIG LATIN</vt:lpstr>
      <vt:lpstr>RESPONSIVE DESIGN</vt:lpstr>
      <vt:lpstr>RESPONSIVE DESIGN</vt:lpstr>
      <vt:lpstr>COMPATIBILITY</vt:lpstr>
      <vt:lpstr>ACCESSIBILITY</vt:lpstr>
      <vt:lpstr>KEEP A CLEAN OUTLINE</vt:lpstr>
      <vt:lpstr>SEO (SEARCH ENGINE OPTIMIZATION)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426</cp:revision>
  <dcterms:created xsi:type="dcterms:W3CDTF">2018-08-06T22:35:07Z</dcterms:created>
  <dcterms:modified xsi:type="dcterms:W3CDTF">2022-10-07T16:24:14Z</dcterms:modified>
</cp:coreProperties>
</file>